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sldIdLst>
    <p:sldId id="256" r:id="rId2"/>
    <p:sldId id="257" r:id="rId3"/>
    <p:sldId id="282" r:id="rId4"/>
    <p:sldId id="283" r:id="rId5"/>
    <p:sldId id="284" r:id="rId6"/>
    <p:sldId id="285" r:id="rId7"/>
    <p:sldId id="288" r:id="rId8"/>
    <p:sldId id="287" r:id="rId9"/>
    <p:sldId id="286" r:id="rId10"/>
    <p:sldId id="289" r:id="rId11"/>
    <p:sldId id="258" r:id="rId12"/>
    <p:sldId id="290" r:id="rId13"/>
    <p:sldId id="291" r:id="rId14"/>
    <p:sldId id="293" r:id="rId15"/>
    <p:sldId id="295" r:id="rId16"/>
    <p:sldId id="297" r:id="rId17"/>
    <p:sldId id="299" r:id="rId18"/>
    <p:sldId id="292" r:id="rId19"/>
    <p:sldId id="294" r:id="rId20"/>
    <p:sldId id="296" r:id="rId21"/>
    <p:sldId id="298" r:id="rId22"/>
    <p:sldId id="300" r:id="rId23"/>
    <p:sldId id="301" r:id="rId24"/>
    <p:sldId id="270" r:id="rId25"/>
    <p:sldId id="272" r:id="rId26"/>
    <p:sldId id="302" r:id="rId27"/>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Garamond" pitchFamily="18" charset="0"/>
        <a:ea typeface="+mn-ea"/>
        <a:cs typeface="+mn-cs"/>
      </a:defRPr>
    </a:lvl2pPr>
    <a:lvl3pPr marL="914400" algn="l" rtl="0" fontAlgn="base">
      <a:spcBef>
        <a:spcPct val="0"/>
      </a:spcBef>
      <a:spcAft>
        <a:spcPct val="0"/>
      </a:spcAft>
      <a:defRPr kern="1200">
        <a:solidFill>
          <a:schemeClr val="tx1"/>
        </a:solidFill>
        <a:latin typeface="Garamond" pitchFamily="18" charset="0"/>
        <a:ea typeface="+mn-ea"/>
        <a:cs typeface="+mn-cs"/>
      </a:defRPr>
    </a:lvl3pPr>
    <a:lvl4pPr marL="1371600" algn="l" rtl="0" fontAlgn="base">
      <a:spcBef>
        <a:spcPct val="0"/>
      </a:spcBef>
      <a:spcAft>
        <a:spcPct val="0"/>
      </a:spcAft>
      <a:defRPr kern="1200">
        <a:solidFill>
          <a:schemeClr val="tx1"/>
        </a:solidFill>
        <a:latin typeface="Garamond" pitchFamily="18" charset="0"/>
        <a:ea typeface="+mn-ea"/>
        <a:cs typeface="+mn-cs"/>
      </a:defRPr>
    </a:lvl4pPr>
    <a:lvl5pPr marL="1828800" algn="l" rtl="0" fontAlgn="base">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161" autoAdjust="0"/>
    <p:restoredTop sz="94660"/>
  </p:normalViewPr>
  <p:slideViewPr>
    <p:cSldViewPr>
      <p:cViewPr varScale="1">
        <p:scale>
          <a:sx n="70" d="100"/>
          <a:sy n="70" d="100"/>
        </p:scale>
        <p:origin x="164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F00E523-B360-4EF3-933C-19FDD0263086}"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D5E409D-DA02-4E40-8F97-52362E365FE1}"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A9F742B-EB8D-48D6-AE10-9D8B6236790E}"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DF3A668-F0C7-49C8-A305-11CC9E8FCADF}"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6D27D6D-B4FF-48D5-A394-77AC97A94593}"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CBCFFE3-5ACF-4F98-9109-2D2E2C59951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766728C-9654-4195-BE49-41CB35CFACBC}"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509D91F-F84C-41E2-955F-F923C8010D94}"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DF29D6B-5373-4886-95BB-1FE259B777A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CAF9B13-BD41-4BD2-8492-5712CBF7997F}"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3B4A46C-3304-4874-9804-416A6D9098F4}"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7000" r="-17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9D92E3-671D-4D0A-B7EB-CD3001B9A8DF}"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055" name="WordArt 7"/>
          <p:cNvSpPr>
            <a:spLocks noChangeArrowheads="1" noChangeShapeType="1" noTextEdit="1"/>
          </p:cNvSpPr>
          <p:nvPr/>
        </p:nvSpPr>
        <p:spPr bwMode="auto">
          <a:xfrm>
            <a:off x="214282" y="2357430"/>
            <a:ext cx="8786842" cy="2016125"/>
          </a:xfrm>
          <a:prstGeom prst="rect">
            <a:avLst/>
          </a:prstGeom>
        </p:spPr>
        <p:txBody>
          <a:bodyPr wrap="none" fromWordArt="1">
            <a:prstTxWarp prst="textPlain">
              <a:avLst>
                <a:gd name="adj" fmla="val 50000"/>
              </a:avLst>
            </a:prstTxWarp>
          </a:bodyPr>
          <a:lstStyle/>
          <a:p>
            <a:pPr algn="ctr"/>
            <a:r>
              <a:rPr lang="ru-RU" sz="3600" kern="10" dirty="0">
                <a:ln w="9525">
                  <a:solidFill>
                    <a:srgbClr val="CC99FF"/>
                  </a:solidFill>
                  <a:round/>
                  <a:headEnd/>
                  <a:tailEnd/>
                </a:ln>
                <a:solidFill>
                  <a:srgbClr val="7030A0"/>
                </a:solidFill>
                <a:effectLst>
                  <a:outerShdw dist="53882" dir="2700000" algn="ctr" rotWithShape="0">
                    <a:srgbClr val="9999FF">
                      <a:alpha val="80000"/>
                    </a:srgbClr>
                  </a:outerShdw>
                </a:effectLst>
                <a:latin typeface="Impact"/>
              </a:rPr>
              <a:t>"РОЛЬ ОТЦА </a:t>
            </a:r>
          </a:p>
          <a:p>
            <a:pPr algn="ctr"/>
            <a:r>
              <a:rPr lang="ru-RU" sz="3600" kern="10" dirty="0">
                <a:ln w="9525">
                  <a:solidFill>
                    <a:srgbClr val="CC99FF"/>
                  </a:solidFill>
                  <a:round/>
                  <a:headEnd/>
                  <a:tailEnd/>
                </a:ln>
                <a:solidFill>
                  <a:srgbClr val="7030A0"/>
                </a:solidFill>
                <a:effectLst>
                  <a:outerShdw dist="53882" dir="2700000" algn="ctr" rotWithShape="0">
                    <a:srgbClr val="9999FF">
                      <a:alpha val="80000"/>
                    </a:srgbClr>
                  </a:outerShdw>
                </a:effectLst>
                <a:latin typeface="Impact"/>
              </a:rPr>
              <a:t>В УКРЕПЛЕНИИ ПРЕСТИЖА</a:t>
            </a:r>
          </a:p>
          <a:p>
            <a:pPr algn="ctr"/>
            <a:r>
              <a:rPr lang="ru-RU" sz="3600" kern="10" dirty="0">
                <a:ln w="9525">
                  <a:solidFill>
                    <a:srgbClr val="CC99FF"/>
                  </a:solidFill>
                  <a:round/>
                  <a:headEnd/>
                  <a:tailEnd/>
                </a:ln>
                <a:solidFill>
                  <a:srgbClr val="7030A0"/>
                </a:solidFill>
                <a:effectLst>
                  <a:outerShdw dist="53882" dir="2700000" algn="ctr" rotWithShape="0">
                    <a:srgbClr val="9999FF">
                      <a:alpha val="80000"/>
                    </a:srgbClr>
                  </a:outerShdw>
                </a:effectLst>
                <a:latin typeface="Impact"/>
              </a:rPr>
              <a:t> СЕМЬИ"</a:t>
            </a:r>
          </a:p>
        </p:txBody>
      </p:sp>
      <p:sp>
        <p:nvSpPr>
          <p:cNvPr id="2056" name="Rectangle 8"/>
          <p:cNvSpPr>
            <a:spLocks noChangeArrowheads="1"/>
          </p:cNvSpPr>
          <p:nvPr/>
        </p:nvSpPr>
        <p:spPr bwMode="auto">
          <a:xfrm>
            <a:off x="0" y="0"/>
            <a:ext cx="6572264" cy="1754326"/>
          </a:xfrm>
          <a:prstGeom prst="rect">
            <a:avLst/>
          </a:prstGeom>
          <a:noFill/>
          <a:ln w="9525">
            <a:noFill/>
            <a:miter lim="800000"/>
            <a:headEnd/>
            <a:tailEnd/>
          </a:ln>
          <a:effectLst/>
        </p:spPr>
        <p:txBody>
          <a:bodyPr wrap="square">
            <a:spAutoFit/>
          </a:bodyPr>
          <a:lstStyle/>
          <a:p>
            <a:pPr algn="ctr"/>
            <a:r>
              <a:rPr lang="ru-RU" sz="5400" b="1" dirty="0">
                <a:solidFill>
                  <a:srgbClr val="FF3300"/>
                </a:solidFill>
                <a:effectLst>
                  <a:outerShdw blurRad="38100" dist="38100" dir="2700000" algn="tl">
                    <a:srgbClr val="000000"/>
                  </a:outerShdw>
                </a:effectLst>
              </a:rPr>
              <a:t>КОНФЕРЕНЦИЯ ОТЦОВ</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2056"/>
                                        </p:tgtEl>
                                        <p:attrNameLst>
                                          <p:attrName>style.visibility</p:attrName>
                                        </p:attrNameLst>
                                      </p:cBhvr>
                                      <p:to>
                                        <p:strVal val="visible"/>
                                      </p:to>
                                    </p:set>
                                    <p:animEffect transition="in" filter="fade">
                                      <p:cBhvr>
                                        <p:cTn id="7" dur="800" decel="100000"/>
                                        <p:tgtEl>
                                          <p:spTgt spid="2056"/>
                                        </p:tgtEl>
                                      </p:cBhvr>
                                    </p:animEffect>
                                    <p:anim calcmode="lin" valueType="num">
                                      <p:cBhvr>
                                        <p:cTn id="8" dur="800" decel="100000" fill="hold"/>
                                        <p:tgtEl>
                                          <p:spTgt spid="2056"/>
                                        </p:tgtEl>
                                        <p:attrNameLst>
                                          <p:attrName>style.rotation</p:attrName>
                                        </p:attrNameLst>
                                      </p:cBhvr>
                                      <p:tavLst>
                                        <p:tav tm="0">
                                          <p:val>
                                            <p:fltVal val="-90"/>
                                          </p:val>
                                        </p:tav>
                                        <p:tav tm="100000">
                                          <p:val>
                                            <p:fltVal val="0"/>
                                          </p:val>
                                        </p:tav>
                                      </p:tavLst>
                                    </p:anim>
                                    <p:anim calcmode="lin" valueType="num">
                                      <p:cBhvr>
                                        <p:cTn id="9" dur="800" decel="100000" fill="hold"/>
                                        <p:tgtEl>
                                          <p:spTgt spid="2056"/>
                                        </p:tgtEl>
                                        <p:attrNameLst>
                                          <p:attrName>ppt_x</p:attrName>
                                        </p:attrNameLst>
                                      </p:cBhvr>
                                      <p:tavLst>
                                        <p:tav tm="0">
                                          <p:val>
                                            <p:strVal val="#ppt_x+0.4"/>
                                          </p:val>
                                        </p:tav>
                                        <p:tav tm="100000">
                                          <p:val>
                                            <p:strVal val="#ppt_x-0.05"/>
                                          </p:val>
                                        </p:tav>
                                      </p:tavLst>
                                    </p:anim>
                                    <p:anim calcmode="lin" valueType="num">
                                      <p:cBhvr>
                                        <p:cTn id="10" dur="800" decel="100000" fill="hold"/>
                                        <p:tgtEl>
                                          <p:spTgt spid="205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05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056"/>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17" presetClass="entr" presetSubtype="10" fill="hold" grpId="0" nodeType="afterEffect">
                                  <p:stCondLst>
                                    <p:cond delay="0"/>
                                  </p:stCondLst>
                                  <p:childTnLst>
                                    <p:set>
                                      <p:cBhvr>
                                        <p:cTn id="15" dur="1" fill="hold">
                                          <p:stCondLst>
                                            <p:cond delay="0"/>
                                          </p:stCondLst>
                                        </p:cTn>
                                        <p:tgtEl>
                                          <p:spTgt spid="2055"/>
                                        </p:tgtEl>
                                        <p:attrNameLst>
                                          <p:attrName>style.visibility</p:attrName>
                                        </p:attrNameLst>
                                      </p:cBhvr>
                                      <p:to>
                                        <p:strVal val="visible"/>
                                      </p:to>
                                    </p:set>
                                    <p:anim calcmode="lin" valueType="num">
                                      <p:cBhvr>
                                        <p:cTn id="16" dur="500" fill="hold"/>
                                        <p:tgtEl>
                                          <p:spTgt spid="2055"/>
                                        </p:tgtEl>
                                        <p:attrNameLst>
                                          <p:attrName>ppt_w</p:attrName>
                                        </p:attrNameLst>
                                      </p:cBhvr>
                                      <p:tavLst>
                                        <p:tav tm="0">
                                          <p:val>
                                            <p:fltVal val="0"/>
                                          </p:val>
                                        </p:tav>
                                        <p:tav tm="100000">
                                          <p:val>
                                            <p:strVal val="#ppt_w"/>
                                          </p:val>
                                        </p:tav>
                                      </p:tavLst>
                                    </p:anim>
                                    <p:anim calcmode="lin" valueType="num">
                                      <p:cBhvr>
                                        <p:cTn id="17" dur="500" fill="hold"/>
                                        <p:tgtEl>
                                          <p:spTgt spid="205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5" grpId="0" animBg="1"/>
      <p:bldP spid="205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3"/>
          <p:cNvSpPr>
            <a:spLocks noGrp="1" noChangeArrowheads="1"/>
          </p:cNvSpPr>
          <p:nvPr>
            <p:ph idx="1"/>
          </p:nvPr>
        </p:nvSpPr>
        <p:spPr>
          <a:xfrm>
            <a:off x="457200" y="692150"/>
            <a:ext cx="8229600" cy="5434013"/>
          </a:xfrm>
        </p:spPr>
        <p:txBody>
          <a:bodyPr/>
          <a:lstStyle/>
          <a:p>
            <a:pPr algn="ctr">
              <a:buFont typeface="Wingdings" pitchFamily="2" charset="2"/>
              <a:buNone/>
            </a:pPr>
            <a:r>
              <a:rPr lang="ru-RU" sz="4800">
                <a:latin typeface="Monotype Corsiva" pitchFamily="66" charset="0"/>
              </a:rPr>
              <a:t>Девочке тоже нужны дружеские отношения с отцом </a:t>
            </a:r>
          </a:p>
          <a:p>
            <a:pPr algn="ctr">
              <a:buFont typeface="Wingdings" pitchFamily="2" charset="2"/>
              <a:buNone/>
            </a:pPr>
            <a:endParaRPr lang="ru-RU" sz="4800">
              <a:latin typeface="Monotype Corsiva" pitchFamily="66" charset="0"/>
            </a:endParaRPr>
          </a:p>
          <a:p>
            <a:pPr algn="ctr">
              <a:buFont typeface="Wingdings" pitchFamily="2" charset="2"/>
              <a:buNone/>
            </a:pPr>
            <a:r>
              <a:rPr lang="ru-RU" sz="4800">
                <a:effectLst/>
                <a:latin typeface="Monotype Corsiva" pitchFamily="66" charset="0"/>
              </a:rPr>
              <a:t>Девочка не подражает отцу, но его одобрение придает ей уверенность в себе. </a:t>
            </a:r>
          </a:p>
          <a:p>
            <a:pPr>
              <a:buFont typeface="Wingdings" pitchFamily="2" charset="2"/>
              <a:buNone/>
            </a:pPr>
            <a:endParaRPr lang="ru-RU" sz="4800">
              <a:latin typeface="Monotype Corsiva" pitchFamily="66" charset="0"/>
            </a:endParaRPr>
          </a:p>
        </p:txBody>
      </p:sp>
      <p:pic>
        <p:nvPicPr>
          <p:cNvPr id="94214" name="Picture 6" descr="roza8_6"/>
          <p:cNvPicPr>
            <a:picLocks noChangeAspect="1" noChangeArrowheads="1" noCrop="1"/>
          </p:cNvPicPr>
          <p:nvPr/>
        </p:nvPicPr>
        <p:blipFill>
          <a:blip r:embed="rId2" cstate="print"/>
          <a:srcRect/>
          <a:stretch>
            <a:fillRect/>
          </a:stretch>
        </p:blipFill>
        <p:spPr bwMode="auto">
          <a:xfrm>
            <a:off x="-95250" y="4292600"/>
            <a:ext cx="2012950" cy="25654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idx="1"/>
          </p:nvPr>
        </p:nvSpPr>
        <p:spPr>
          <a:xfrm>
            <a:off x="468313" y="476250"/>
            <a:ext cx="8218487" cy="5649913"/>
          </a:xfrm>
        </p:spPr>
        <p:txBody>
          <a:bodyPr>
            <a:normAutofit lnSpcReduction="10000"/>
          </a:bodyPr>
          <a:lstStyle/>
          <a:p>
            <a:pPr>
              <a:lnSpc>
                <a:spcPct val="90000"/>
              </a:lnSpc>
              <a:buFont typeface="Wingdings" pitchFamily="2" charset="2"/>
              <a:buBlip>
                <a:blip r:embed="rId2"/>
              </a:buBlip>
            </a:pPr>
            <a:r>
              <a:rPr lang="ru-RU" sz="2400" b="1"/>
              <a:t>Сколько раз тебе повторять?</a:t>
            </a:r>
          </a:p>
          <a:p>
            <a:pPr>
              <a:lnSpc>
                <a:spcPct val="90000"/>
              </a:lnSpc>
              <a:buFont typeface="Wingdings" pitchFamily="2" charset="2"/>
              <a:buBlip>
                <a:blip r:embed="rId2"/>
              </a:buBlip>
            </a:pPr>
            <a:r>
              <a:rPr lang="ru-RU" sz="2400" b="1"/>
              <a:t>Посоветуй мне пожалуйста?</a:t>
            </a:r>
          </a:p>
          <a:p>
            <a:pPr>
              <a:lnSpc>
                <a:spcPct val="90000"/>
              </a:lnSpc>
              <a:buFont typeface="Wingdings" pitchFamily="2" charset="2"/>
              <a:buBlip>
                <a:blip r:embed="rId2"/>
              </a:buBlip>
            </a:pPr>
            <a:r>
              <a:rPr lang="ru-RU" sz="2400" b="1"/>
              <a:t>Не знаю,  что бы я без тебя делала?</a:t>
            </a:r>
          </a:p>
          <a:p>
            <a:pPr>
              <a:lnSpc>
                <a:spcPct val="90000"/>
              </a:lnSpc>
              <a:buFont typeface="Wingdings" pitchFamily="2" charset="2"/>
              <a:buBlip>
                <a:blip r:embed="rId2"/>
              </a:buBlip>
            </a:pPr>
            <a:r>
              <a:rPr lang="ru-RU" sz="2400" b="1"/>
              <a:t>И в кого это ты только  уродился?</a:t>
            </a:r>
          </a:p>
          <a:p>
            <a:pPr>
              <a:lnSpc>
                <a:spcPct val="90000"/>
              </a:lnSpc>
              <a:buFont typeface="Wingdings" pitchFamily="2" charset="2"/>
              <a:buBlip>
                <a:blip r:embed="rId2"/>
              </a:buBlip>
            </a:pPr>
            <a:r>
              <a:rPr lang="ru-RU" sz="2400" b="1"/>
              <a:t>Какие  мы замечательные друзья!</a:t>
            </a:r>
          </a:p>
          <a:p>
            <a:pPr>
              <a:lnSpc>
                <a:spcPct val="90000"/>
              </a:lnSpc>
              <a:buFont typeface="Wingdings" pitchFamily="2" charset="2"/>
              <a:buBlip>
                <a:blip r:embed="rId2"/>
              </a:buBlip>
            </a:pPr>
            <a:r>
              <a:rPr lang="ru-RU" sz="2400" b="1"/>
              <a:t>Ну на  кого же  ты  похож?</a:t>
            </a:r>
          </a:p>
          <a:p>
            <a:pPr>
              <a:lnSpc>
                <a:spcPct val="90000"/>
              </a:lnSpc>
              <a:buFont typeface="Wingdings" pitchFamily="2" charset="2"/>
              <a:buBlip>
                <a:blip r:embed="rId2"/>
              </a:buBlip>
            </a:pPr>
            <a:r>
              <a:rPr lang="ru-RU" sz="2400" b="1"/>
              <a:t>Вот  я  в твое время!</a:t>
            </a:r>
          </a:p>
          <a:p>
            <a:pPr>
              <a:lnSpc>
                <a:spcPct val="90000"/>
              </a:lnSpc>
              <a:buFont typeface="Wingdings" pitchFamily="2" charset="2"/>
              <a:buBlip>
                <a:blip r:embed="rId2"/>
              </a:buBlip>
            </a:pPr>
            <a:r>
              <a:rPr lang="ru-RU" sz="2400" b="1"/>
              <a:t>Ты моя опора и помощник!</a:t>
            </a:r>
          </a:p>
          <a:p>
            <a:pPr>
              <a:lnSpc>
                <a:spcPct val="90000"/>
              </a:lnSpc>
              <a:buFont typeface="Wingdings" pitchFamily="2" charset="2"/>
              <a:buBlip>
                <a:blip r:embed="rId2"/>
              </a:buBlip>
            </a:pPr>
            <a:r>
              <a:rPr lang="ru-RU" sz="2400" b="1"/>
              <a:t>Ну что за друзья у тебя?</a:t>
            </a:r>
          </a:p>
          <a:p>
            <a:pPr>
              <a:lnSpc>
                <a:spcPct val="90000"/>
              </a:lnSpc>
              <a:buFont typeface="Wingdings" pitchFamily="2" charset="2"/>
              <a:buBlip>
                <a:blip r:embed="rId2"/>
              </a:buBlip>
            </a:pPr>
            <a:r>
              <a:rPr lang="ru-RU" sz="2400" b="1"/>
              <a:t>О чем ты только думаешь?</a:t>
            </a:r>
          </a:p>
          <a:p>
            <a:pPr>
              <a:lnSpc>
                <a:spcPct val="90000"/>
              </a:lnSpc>
              <a:buFont typeface="Wingdings" pitchFamily="2" charset="2"/>
              <a:buBlip>
                <a:blip r:embed="rId2"/>
              </a:buBlip>
            </a:pPr>
            <a:r>
              <a:rPr lang="ru-RU" sz="2400" b="1"/>
              <a:t>Ах, какая ты у меня умница!</a:t>
            </a:r>
          </a:p>
          <a:p>
            <a:pPr>
              <a:lnSpc>
                <a:spcPct val="90000"/>
              </a:lnSpc>
              <a:buFont typeface="Wingdings" pitchFamily="2" charset="2"/>
              <a:buBlip>
                <a:blip r:embed="rId2"/>
              </a:buBlip>
            </a:pPr>
            <a:r>
              <a:rPr lang="ru-RU" sz="2400" b="1"/>
              <a:t>А как ты считаешь, сынок?</a:t>
            </a:r>
          </a:p>
          <a:p>
            <a:pPr>
              <a:lnSpc>
                <a:spcPct val="90000"/>
              </a:lnSpc>
              <a:buFont typeface="Wingdings" pitchFamily="2" charset="2"/>
              <a:buBlip>
                <a:blip r:embed="rId2"/>
              </a:buBlip>
            </a:pPr>
            <a:r>
              <a:rPr lang="ru-RU" sz="2400" b="1"/>
              <a:t>У всех дети как дети, а ты?</a:t>
            </a:r>
          </a:p>
          <a:p>
            <a:pPr>
              <a:lnSpc>
                <a:spcPct val="90000"/>
              </a:lnSpc>
              <a:buFont typeface="Wingdings" pitchFamily="2" charset="2"/>
              <a:buBlip>
                <a:blip r:embed="rId2"/>
              </a:buBlip>
            </a:pPr>
            <a:r>
              <a:rPr lang="ru-RU" sz="2400" b="1"/>
              <a:t>Какой ты у меня сообразительный!</a:t>
            </a:r>
          </a:p>
        </p:txBody>
      </p:sp>
      <p:pic>
        <p:nvPicPr>
          <p:cNvPr id="57348" name="Picture 4" descr="3"/>
          <p:cNvPicPr>
            <a:picLocks noChangeAspect="1" noChangeArrowheads="1" noCrop="1"/>
          </p:cNvPicPr>
          <p:nvPr/>
        </p:nvPicPr>
        <p:blipFill>
          <a:blip r:embed="rId3" cstate="print"/>
          <a:srcRect/>
          <a:stretch>
            <a:fillRect/>
          </a:stretch>
        </p:blipFill>
        <p:spPr bwMode="auto">
          <a:xfrm>
            <a:off x="6173788" y="2205038"/>
            <a:ext cx="2430462" cy="3240087"/>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rrowheads="1"/>
          </p:cNvSpPr>
          <p:nvPr>
            <p:ph type="title"/>
          </p:nvPr>
        </p:nvSpPr>
        <p:spPr>
          <a:xfrm>
            <a:off x="468313" y="0"/>
            <a:ext cx="8229600" cy="1143000"/>
          </a:xfrm>
        </p:spPr>
        <p:txBody>
          <a:bodyPr/>
          <a:lstStyle/>
          <a:p>
            <a:r>
              <a:rPr lang="ru-RU"/>
              <a:t>Результаты:</a:t>
            </a:r>
          </a:p>
        </p:txBody>
      </p:sp>
      <p:sp>
        <p:nvSpPr>
          <p:cNvPr id="95235" name="Rectangle 3"/>
          <p:cNvSpPr>
            <a:spLocks noGrp="1" noChangeArrowheads="1"/>
          </p:cNvSpPr>
          <p:nvPr>
            <p:ph idx="1"/>
          </p:nvPr>
        </p:nvSpPr>
        <p:spPr>
          <a:xfrm>
            <a:off x="457200" y="1052513"/>
            <a:ext cx="8229600" cy="5073650"/>
          </a:xfrm>
        </p:spPr>
        <p:txBody>
          <a:bodyPr/>
          <a:lstStyle/>
          <a:p>
            <a:pPr>
              <a:lnSpc>
                <a:spcPct val="80000"/>
              </a:lnSpc>
            </a:pPr>
            <a:r>
              <a:rPr lang="ru-RU" sz="2400" b="1"/>
              <a:t>7-8 баллов. Вы живете с ребенком душа в душу. Он искренне любит и уважает Вас. Ваши отношения способствуют становлению его личности.</a:t>
            </a:r>
          </a:p>
          <a:p>
            <a:pPr>
              <a:lnSpc>
                <a:spcPct val="80000"/>
              </a:lnSpc>
            </a:pPr>
            <a:r>
              <a:rPr lang="ru-RU" sz="2400" b="1"/>
              <a:t>9-10 баллов. Вы непоследовательны в общении со своим ребенком. Он уважает Вас, хотя  и не всегда  с вами откровенен. Его развитие подвержено влиянию случайных обстоятельств.</a:t>
            </a:r>
          </a:p>
          <a:p>
            <a:pPr>
              <a:lnSpc>
                <a:spcPct val="80000"/>
              </a:lnSpc>
            </a:pPr>
            <a:r>
              <a:rPr lang="ru-RU" sz="2400" b="1"/>
              <a:t>11-12 баллов. Вам необходимо  быть  к ребенку повнимательней. Вы пользуетесь  у него авторитетом, но он нуждается в любви и ласке.</a:t>
            </a:r>
          </a:p>
          <a:p>
            <a:pPr>
              <a:lnSpc>
                <a:spcPct val="80000"/>
              </a:lnSpc>
            </a:pPr>
            <a:r>
              <a:rPr lang="ru-RU" sz="2400" b="1"/>
              <a:t>13-14 баллов. Вы и сами чувствуете, что идете по неверному пути. Между Вами и ребенком существует недоверие. Постарайтесь уделять ему больше внимания, прислушивайтесь к его словам.</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60" name="Rectangle 4"/>
          <p:cNvSpPr>
            <a:spLocks noGrp="1" noRot="1" noChangeArrowheads="1"/>
          </p:cNvSpPr>
          <p:nvPr>
            <p:ph type="title"/>
          </p:nvPr>
        </p:nvSpPr>
        <p:spPr/>
        <p:txBody>
          <a:bodyPr/>
          <a:lstStyle/>
          <a:p>
            <a:r>
              <a:rPr lang="ru-RU" sz="4800" b="0"/>
              <a:t>Ситуация 1. </a:t>
            </a:r>
          </a:p>
        </p:txBody>
      </p:sp>
      <p:sp>
        <p:nvSpPr>
          <p:cNvPr id="96259" name="Rectangle 3"/>
          <p:cNvSpPr>
            <a:spLocks noGrp="1" noChangeArrowheads="1"/>
          </p:cNvSpPr>
          <p:nvPr>
            <p:ph idx="1"/>
          </p:nvPr>
        </p:nvSpPr>
        <p:spPr>
          <a:xfrm>
            <a:off x="323850" y="1281113"/>
            <a:ext cx="8229600" cy="5576887"/>
          </a:xfrm>
        </p:spPr>
        <p:txBody>
          <a:bodyPr/>
          <a:lstStyle/>
          <a:p>
            <a:pPr indent="819150">
              <a:lnSpc>
                <a:spcPct val="90000"/>
              </a:lnSpc>
              <a:buFont typeface="Wingdings" pitchFamily="2" charset="2"/>
              <a:buNone/>
            </a:pPr>
            <a:r>
              <a:rPr lang="ru-RU" sz="3600" b="1"/>
              <a:t>Вася был наказан. Он получил две двойки.</a:t>
            </a:r>
          </a:p>
          <a:p>
            <a:pPr indent="819150">
              <a:lnSpc>
                <a:spcPct val="90000"/>
              </a:lnSpc>
              <a:buFont typeface="Wingdings" pitchFamily="2" charset="2"/>
              <a:buNone/>
            </a:pPr>
            <a:r>
              <a:rPr lang="ru-RU" sz="3600" b="1"/>
              <a:t>Отец серьезно с ним поговорил и в наказание не разрешил выходить ему из дома. Пришли друзья и позвали его сходить  в кино.</a:t>
            </a:r>
          </a:p>
          <a:p>
            <a:pPr indent="819150">
              <a:lnSpc>
                <a:spcPct val="90000"/>
              </a:lnSpc>
              <a:buFont typeface="Wingdings" pitchFamily="2" charset="2"/>
              <a:buNone/>
            </a:pPr>
            <a:r>
              <a:rPr lang="ru-RU" sz="3600" b="1"/>
              <a:t>Мама пожалела сына и стала уговаривать отца отпустить его с друзьями. Между родителями произошел конфликт.</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rrowheads="1"/>
          </p:cNvSpPr>
          <p:nvPr>
            <p:ph type="title"/>
          </p:nvPr>
        </p:nvSpPr>
        <p:spPr/>
        <p:txBody>
          <a:bodyPr/>
          <a:lstStyle/>
          <a:p>
            <a:r>
              <a:rPr lang="ru-RU" b="0"/>
              <a:t>Ситуация 2.</a:t>
            </a:r>
          </a:p>
        </p:txBody>
      </p:sp>
      <p:sp>
        <p:nvSpPr>
          <p:cNvPr id="98307" name="Rectangle 3"/>
          <p:cNvSpPr>
            <a:spLocks noGrp="1" noChangeArrowheads="1"/>
          </p:cNvSpPr>
          <p:nvPr>
            <p:ph idx="1"/>
          </p:nvPr>
        </p:nvSpPr>
        <p:spPr/>
        <p:txBody>
          <a:bodyPr/>
          <a:lstStyle/>
          <a:p>
            <a:pPr indent="742950">
              <a:buFont typeface="Wingdings" pitchFamily="2" charset="2"/>
              <a:buNone/>
            </a:pPr>
            <a:r>
              <a:rPr lang="ru-RU" b="1"/>
              <a:t>Родители решили  поехать  в древнюю  к бабушке поработать на даче. Все нашли себе работу, кроме Пети. Ему предлагали  пополоть грядки, принести воды из родника, но он отказался  от всех предложений. Бегал по саду за бабочками, кричал, мешал работать.</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rrowheads="1"/>
          </p:cNvSpPr>
          <p:nvPr>
            <p:ph type="title"/>
          </p:nvPr>
        </p:nvSpPr>
        <p:spPr/>
        <p:txBody>
          <a:bodyPr/>
          <a:lstStyle/>
          <a:p>
            <a:r>
              <a:rPr lang="ru-RU" b="0"/>
              <a:t>Ситуация 3.</a:t>
            </a:r>
          </a:p>
        </p:txBody>
      </p:sp>
      <p:sp>
        <p:nvSpPr>
          <p:cNvPr id="100355" name="Rectangle 3"/>
          <p:cNvSpPr>
            <a:spLocks noGrp="1" noChangeArrowheads="1"/>
          </p:cNvSpPr>
          <p:nvPr>
            <p:ph idx="1"/>
          </p:nvPr>
        </p:nvSpPr>
        <p:spPr/>
        <p:txBody>
          <a:bodyPr/>
          <a:lstStyle/>
          <a:p>
            <a:pPr indent="819150">
              <a:buFont typeface="Wingdings" pitchFamily="2" charset="2"/>
              <a:buNone/>
            </a:pPr>
            <a:r>
              <a:rPr lang="ru-RU" b="1"/>
              <a:t>Маше очень хотелось сделать сюрприз для папы. Она пришла из школы, помыла посуду, приготовила обед. Пришел с работы папа. Маша бросилась  к нему и поцеловала его. Папа был не в настроении и никак не отреагировал на поцелуй. Затем дочь  пригласила его к столу ужинать. После ужина папа сказал спасибо и ушел  в свою комнату.</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rrowheads="1"/>
          </p:cNvSpPr>
          <p:nvPr>
            <p:ph type="title"/>
          </p:nvPr>
        </p:nvSpPr>
        <p:spPr/>
        <p:txBody>
          <a:bodyPr/>
          <a:lstStyle/>
          <a:p>
            <a:r>
              <a:rPr lang="ru-RU" b="0"/>
              <a:t>Ситуация 4.</a:t>
            </a:r>
          </a:p>
        </p:txBody>
      </p:sp>
      <p:sp>
        <p:nvSpPr>
          <p:cNvPr id="102403" name="Rectangle 3"/>
          <p:cNvSpPr>
            <a:spLocks noGrp="1" noChangeArrowheads="1"/>
          </p:cNvSpPr>
          <p:nvPr>
            <p:ph idx="1"/>
          </p:nvPr>
        </p:nvSpPr>
        <p:spPr/>
        <p:txBody>
          <a:bodyPr/>
          <a:lstStyle/>
          <a:p>
            <a:pPr indent="1009650">
              <a:buFont typeface="Wingdings" pitchFamily="2" charset="2"/>
              <a:buNone/>
            </a:pPr>
            <a:r>
              <a:rPr lang="ru-RU" sz="2800" b="1"/>
              <a:t>Мама пришла с работы, сын встретил ее у подъезда, чтобы помочь нести сумки на пятый этаж.</a:t>
            </a:r>
          </a:p>
          <a:p>
            <a:pPr indent="1009650">
              <a:buFont typeface="Wingdings" pitchFamily="2" charset="2"/>
              <a:buNone/>
            </a:pPr>
            <a:r>
              <a:rPr lang="ru-RU" sz="2800" b="1"/>
              <a:t>Дома предлагает ей тапочки и накрывает на стол. После ужина мальчик сел выполнять домашнее задание по русскому языку вместе с мамой, так как не мог справиться сам.</a:t>
            </a:r>
          </a:p>
          <a:p>
            <a:pPr indent="1009650">
              <a:buFont typeface="Wingdings" pitchFamily="2" charset="2"/>
              <a:buNone/>
            </a:pPr>
            <a:r>
              <a:rPr lang="ru-RU" sz="2800" b="1"/>
              <a:t>Мама объяснила ему задание , проверила дневник, похвалила за 5 и нежно обняла его.</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rrowheads="1"/>
          </p:cNvSpPr>
          <p:nvPr>
            <p:ph type="title"/>
          </p:nvPr>
        </p:nvSpPr>
        <p:spPr/>
        <p:txBody>
          <a:bodyPr/>
          <a:lstStyle/>
          <a:p>
            <a:r>
              <a:rPr lang="ru-RU" b="0"/>
              <a:t>Ситуация 5</a:t>
            </a:r>
            <a:r>
              <a:rPr lang="ru-RU"/>
              <a:t>.</a:t>
            </a:r>
          </a:p>
        </p:txBody>
      </p:sp>
      <p:sp>
        <p:nvSpPr>
          <p:cNvPr id="104451" name="Rectangle 3"/>
          <p:cNvSpPr>
            <a:spLocks noGrp="1" noChangeArrowheads="1"/>
          </p:cNvSpPr>
          <p:nvPr>
            <p:ph idx="1"/>
          </p:nvPr>
        </p:nvSpPr>
        <p:spPr/>
        <p:txBody>
          <a:bodyPr/>
          <a:lstStyle/>
          <a:p>
            <a:pPr indent="819150">
              <a:lnSpc>
                <a:spcPct val="80000"/>
              </a:lnSpc>
              <a:buFont typeface="Wingdings" pitchFamily="2" charset="2"/>
              <a:buNone/>
            </a:pPr>
            <a:r>
              <a:rPr lang="ru-RU" sz="3600"/>
              <a:t>В семье двое детей, брат и сестра. Брат ходит  в 4 класс, сестра - в детский сад.</a:t>
            </a:r>
          </a:p>
          <a:p>
            <a:pPr indent="819150">
              <a:lnSpc>
                <a:spcPct val="80000"/>
              </a:lnSpc>
              <a:buFont typeface="Wingdings" pitchFamily="2" charset="2"/>
              <a:buNone/>
            </a:pPr>
            <a:r>
              <a:rPr lang="ru-RU" sz="3600"/>
              <a:t>Сестре уделяют больше внимания, так как она еще маленькая. Ей чаще покупают игрушки, чем брату, опираясь на то, что он вышел из этого возраста. Мальчик очень обижается, но родители не реагируют на это</a:t>
            </a:r>
            <a:r>
              <a:rPr lang="ru-RU" sz="2800"/>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rrowheads="1"/>
          </p:cNvSpPr>
          <p:nvPr>
            <p:ph type="title"/>
          </p:nvPr>
        </p:nvSpPr>
        <p:spPr/>
        <p:txBody>
          <a:bodyPr/>
          <a:lstStyle/>
          <a:p>
            <a:r>
              <a:rPr lang="ru-RU" sz="5400" b="0"/>
              <a:t>Закон 1.</a:t>
            </a:r>
          </a:p>
        </p:txBody>
      </p:sp>
      <p:sp>
        <p:nvSpPr>
          <p:cNvPr id="97283" name="Rectangle 3"/>
          <p:cNvSpPr>
            <a:spLocks noGrp="1" noChangeArrowheads="1"/>
          </p:cNvSpPr>
          <p:nvPr>
            <p:ph idx="1"/>
          </p:nvPr>
        </p:nvSpPr>
        <p:spPr/>
        <p:txBody>
          <a:bodyPr/>
          <a:lstStyle/>
          <a:p>
            <a:pPr indent="742950" algn="ctr">
              <a:buFont typeface="Wingdings" pitchFamily="2" charset="2"/>
              <a:buNone/>
            </a:pPr>
            <a:r>
              <a:rPr lang="ru-RU" sz="4400" b="1"/>
              <a:t>Родители должны предъявлять единые требования к ребенку.</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rrowheads="1"/>
          </p:cNvSpPr>
          <p:nvPr>
            <p:ph type="title"/>
          </p:nvPr>
        </p:nvSpPr>
        <p:spPr/>
        <p:txBody>
          <a:bodyPr/>
          <a:lstStyle/>
          <a:p>
            <a:r>
              <a:rPr lang="ru-RU" sz="6000" b="0"/>
              <a:t>Закон 2.</a:t>
            </a:r>
          </a:p>
        </p:txBody>
      </p:sp>
      <p:sp>
        <p:nvSpPr>
          <p:cNvPr id="99331" name="Rectangle 3"/>
          <p:cNvSpPr>
            <a:spLocks noGrp="1" noChangeArrowheads="1"/>
          </p:cNvSpPr>
          <p:nvPr>
            <p:ph idx="1"/>
          </p:nvPr>
        </p:nvSpPr>
        <p:spPr/>
        <p:txBody>
          <a:bodyPr/>
          <a:lstStyle/>
          <a:p>
            <a:pPr algn="ctr">
              <a:buFont typeface="Wingdings" pitchFamily="2" charset="2"/>
              <a:buNone/>
            </a:pPr>
            <a:r>
              <a:rPr lang="ru-RU" sz="4800" b="1"/>
              <a:t>Ребенок должен участвовать во всех трудовых делах семьи.</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3" name="Rectangle 3"/>
          <p:cNvSpPr>
            <a:spLocks noGrp="1" noChangeArrowheads="1"/>
          </p:cNvSpPr>
          <p:nvPr>
            <p:ph idx="1"/>
          </p:nvPr>
        </p:nvSpPr>
        <p:spPr>
          <a:xfrm>
            <a:off x="0" y="1412875"/>
            <a:ext cx="6877050" cy="4895850"/>
          </a:xfrm>
        </p:spPr>
        <p:txBody>
          <a:bodyPr/>
          <a:lstStyle/>
          <a:p>
            <a:pPr algn="ctr">
              <a:buFont typeface="Wingdings" pitchFamily="2" charset="2"/>
              <a:buNone/>
            </a:pPr>
            <a:r>
              <a:rPr lang="ru-RU" sz="4800" b="1"/>
              <a:t>Обсудить с отцами </a:t>
            </a:r>
          </a:p>
          <a:p>
            <a:pPr algn="ctr">
              <a:buFont typeface="Wingdings" pitchFamily="2" charset="2"/>
              <a:buNone/>
            </a:pPr>
            <a:r>
              <a:rPr lang="ru-RU" sz="4800" b="1"/>
              <a:t>основные правила </a:t>
            </a:r>
          </a:p>
          <a:p>
            <a:pPr algn="ctr">
              <a:buFont typeface="Wingdings" pitchFamily="2" charset="2"/>
              <a:buNone/>
            </a:pPr>
            <a:r>
              <a:rPr lang="ru-RU" sz="4800" b="1"/>
              <a:t>семейного воспитания, обменяться  опытом  воспитания в семье.</a:t>
            </a:r>
          </a:p>
        </p:txBody>
      </p:sp>
      <p:sp>
        <p:nvSpPr>
          <p:cNvPr id="56324" name="WordArt 4"/>
          <p:cNvSpPr>
            <a:spLocks noChangeArrowheads="1" noChangeShapeType="1" noTextEdit="1"/>
          </p:cNvSpPr>
          <p:nvPr/>
        </p:nvSpPr>
        <p:spPr bwMode="auto">
          <a:xfrm>
            <a:off x="684213" y="549275"/>
            <a:ext cx="2232025" cy="647700"/>
          </a:xfrm>
          <a:prstGeom prst="rect">
            <a:avLst/>
          </a:prstGeom>
        </p:spPr>
        <p:txBody>
          <a:bodyPr wrap="none" fromWordArt="1">
            <a:prstTxWarp prst="textPlain">
              <a:avLst>
                <a:gd name="adj" fmla="val 50000"/>
              </a:avLst>
            </a:prstTxWarp>
          </a:bodyPr>
          <a:lstStyle/>
          <a:p>
            <a:pPr algn="ctr"/>
            <a:r>
              <a:rPr lang="ru-RU" sz="3600" kern="10" spc="720">
                <a:ln w="9525">
                  <a:noFill/>
                  <a:round/>
                  <a:headEnd/>
                  <a:tailEnd/>
                </a:ln>
                <a:gradFill rotWithShape="0">
                  <a:gsLst>
                    <a:gs pos="0">
                      <a:srgbClr val="AAAAAA"/>
                    </a:gs>
                    <a:gs pos="100000">
                      <a:srgbClr val="FFFFFF"/>
                    </a:gs>
                  </a:gsLst>
                  <a:lin ang="5400000" scaled="1"/>
                </a:gradFill>
                <a:effectLst>
                  <a:outerShdw dist="45791" dir="3378596" algn="ctr" rotWithShape="0">
                    <a:srgbClr val="4D4D4D">
                      <a:alpha val="80000"/>
                    </a:srgbClr>
                  </a:outerShdw>
                </a:effectLst>
                <a:latin typeface="Arial"/>
                <a:cs typeface="Arial"/>
              </a:rPr>
              <a:t>ЦЕЛЬ:</a:t>
            </a: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 calcmode="lin" valueType="num">
                                      <p:cBhvr>
                                        <p:cTn id="7" dur="1000" fill="hold"/>
                                        <p:tgtEl>
                                          <p:spTgt spid="5632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5632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632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56323">
                                            <p:txEl>
                                              <p:pRg st="1" end="1"/>
                                            </p:txEl>
                                          </p:spTgt>
                                        </p:tgtEl>
                                        <p:attrNameLst>
                                          <p:attrName>style.visibility</p:attrName>
                                        </p:attrNameLst>
                                      </p:cBhvr>
                                      <p:to>
                                        <p:strVal val="visible"/>
                                      </p:to>
                                    </p:set>
                                    <p:anim calcmode="lin" valueType="num">
                                      <p:cBhvr>
                                        <p:cTn id="14" dur="1000" fill="hold"/>
                                        <p:tgtEl>
                                          <p:spTgt spid="56323">
                                            <p:txEl>
                                              <p:pRg st="1" end="1"/>
                                            </p:txEl>
                                          </p:spTgt>
                                        </p:tgtEl>
                                        <p:attrNameLst>
                                          <p:attrName>ppt_w</p:attrName>
                                        </p:attrNameLst>
                                      </p:cBhvr>
                                      <p:tavLst>
                                        <p:tav tm="0">
                                          <p:val>
                                            <p:strVal val="#ppt_w+.3"/>
                                          </p:val>
                                        </p:tav>
                                        <p:tav tm="100000">
                                          <p:val>
                                            <p:strVal val="#ppt_w"/>
                                          </p:val>
                                        </p:tav>
                                      </p:tavLst>
                                    </p:anim>
                                    <p:anim calcmode="lin" valueType="num">
                                      <p:cBhvr>
                                        <p:cTn id="15" dur="1000" fill="hold"/>
                                        <p:tgtEl>
                                          <p:spTgt spid="5632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5632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56323">
                                            <p:txEl>
                                              <p:pRg st="2" end="2"/>
                                            </p:txEl>
                                          </p:spTgt>
                                        </p:tgtEl>
                                        <p:attrNameLst>
                                          <p:attrName>style.visibility</p:attrName>
                                        </p:attrNameLst>
                                      </p:cBhvr>
                                      <p:to>
                                        <p:strVal val="visible"/>
                                      </p:to>
                                    </p:set>
                                    <p:anim calcmode="lin" valueType="num">
                                      <p:cBhvr>
                                        <p:cTn id="21" dur="1000" fill="hold"/>
                                        <p:tgtEl>
                                          <p:spTgt spid="56323">
                                            <p:txEl>
                                              <p:pRg st="2" end="2"/>
                                            </p:txEl>
                                          </p:spTgt>
                                        </p:tgtEl>
                                        <p:attrNameLst>
                                          <p:attrName>ppt_w</p:attrName>
                                        </p:attrNameLst>
                                      </p:cBhvr>
                                      <p:tavLst>
                                        <p:tav tm="0">
                                          <p:val>
                                            <p:strVal val="#ppt_w+.3"/>
                                          </p:val>
                                        </p:tav>
                                        <p:tav tm="100000">
                                          <p:val>
                                            <p:strVal val="#ppt_w"/>
                                          </p:val>
                                        </p:tav>
                                      </p:tavLst>
                                    </p:anim>
                                    <p:anim calcmode="lin" valueType="num">
                                      <p:cBhvr>
                                        <p:cTn id="22" dur="1000" fill="hold"/>
                                        <p:tgtEl>
                                          <p:spTgt spid="5632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563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rrowheads="1"/>
          </p:cNvSpPr>
          <p:nvPr>
            <p:ph type="title"/>
          </p:nvPr>
        </p:nvSpPr>
        <p:spPr/>
        <p:txBody>
          <a:bodyPr/>
          <a:lstStyle/>
          <a:p>
            <a:r>
              <a:rPr lang="ru-RU" sz="6600" b="0"/>
              <a:t>Закон 3.</a:t>
            </a:r>
          </a:p>
        </p:txBody>
      </p:sp>
      <p:sp>
        <p:nvSpPr>
          <p:cNvPr id="101379" name="Rectangle 3"/>
          <p:cNvSpPr>
            <a:spLocks noGrp="1" noChangeArrowheads="1"/>
          </p:cNvSpPr>
          <p:nvPr>
            <p:ph idx="1"/>
          </p:nvPr>
        </p:nvSpPr>
        <p:spPr/>
        <p:txBody>
          <a:bodyPr/>
          <a:lstStyle/>
          <a:p>
            <a:pPr algn="ctr">
              <a:buFont typeface="Wingdings" pitchFamily="2" charset="2"/>
              <a:buNone/>
            </a:pPr>
            <a:r>
              <a:rPr lang="ru-RU" sz="5400" b="1"/>
              <a:t>Ребенок нуждается в ласке, похвале.</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rrowheads="1"/>
          </p:cNvSpPr>
          <p:nvPr>
            <p:ph type="title"/>
          </p:nvPr>
        </p:nvSpPr>
        <p:spPr/>
        <p:txBody>
          <a:bodyPr/>
          <a:lstStyle/>
          <a:p>
            <a:r>
              <a:rPr lang="ru-RU" sz="6000" b="0"/>
              <a:t>Закон 4.</a:t>
            </a:r>
          </a:p>
        </p:txBody>
      </p:sp>
      <p:sp>
        <p:nvSpPr>
          <p:cNvPr id="103427" name="Rectangle 3"/>
          <p:cNvSpPr>
            <a:spLocks noGrp="1" noChangeArrowheads="1"/>
          </p:cNvSpPr>
          <p:nvPr>
            <p:ph idx="1"/>
          </p:nvPr>
        </p:nvSpPr>
        <p:spPr/>
        <p:txBody>
          <a:bodyPr/>
          <a:lstStyle/>
          <a:p>
            <a:pPr algn="ctr">
              <a:buFont typeface="Wingdings" pitchFamily="2" charset="2"/>
              <a:buNone/>
            </a:pPr>
            <a:r>
              <a:rPr lang="ru-RU" sz="5400" b="1"/>
              <a:t>Уважительного отношения членов семьи друг к другу.</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rrowheads="1"/>
          </p:cNvSpPr>
          <p:nvPr>
            <p:ph type="title"/>
          </p:nvPr>
        </p:nvSpPr>
        <p:spPr/>
        <p:txBody>
          <a:bodyPr/>
          <a:lstStyle/>
          <a:p>
            <a:r>
              <a:rPr lang="ru-RU" sz="6600" b="0"/>
              <a:t>Закон 5</a:t>
            </a:r>
            <a:r>
              <a:rPr lang="ru-RU" sz="6600"/>
              <a:t>.</a:t>
            </a:r>
          </a:p>
        </p:txBody>
      </p:sp>
      <p:sp>
        <p:nvSpPr>
          <p:cNvPr id="105475" name="Rectangle 3"/>
          <p:cNvSpPr>
            <a:spLocks noGrp="1" noChangeArrowheads="1"/>
          </p:cNvSpPr>
          <p:nvPr>
            <p:ph idx="1"/>
          </p:nvPr>
        </p:nvSpPr>
        <p:spPr/>
        <p:txBody>
          <a:bodyPr/>
          <a:lstStyle/>
          <a:p>
            <a:pPr marL="609600" indent="-609600" algn="ctr">
              <a:buFont typeface="Wingdings" pitchFamily="2" charset="2"/>
              <a:buNone/>
            </a:pPr>
            <a:r>
              <a:rPr lang="ru-RU" sz="4800"/>
              <a:t>Правильное и равномерное распределение  материальных и моральных средств на детей.</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rrowheads="1"/>
          </p:cNvSpPr>
          <p:nvPr>
            <p:ph type="title"/>
          </p:nvPr>
        </p:nvSpPr>
        <p:spPr/>
        <p:txBody>
          <a:bodyPr/>
          <a:lstStyle/>
          <a:p>
            <a:r>
              <a:rPr lang="ru-RU"/>
              <a:t>ВЫВОД:</a:t>
            </a:r>
          </a:p>
        </p:txBody>
      </p:sp>
      <p:sp>
        <p:nvSpPr>
          <p:cNvPr id="106499" name="Rectangle 3"/>
          <p:cNvSpPr>
            <a:spLocks noGrp="1" noChangeArrowheads="1"/>
          </p:cNvSpPr>
          <p:nvPr>
            <p:ph idx="1"/>
          </p:nvPr>
        </p:nvSpPr>
        <p:spPr/>
        <p:txBody>
          <a:bodyPr/>
          <a:lstStyle/>
          <a:p>
            <a:pPr algn="ctr">
              <a:buFont typeface="Wingdings" pitchFamily="2" charset="2"/>
              <a:buNone/>
            </a:pPr>
            <a:r>
              <a:rPr lang="ru-RU" sz="4000" b="1"/>
              <a:t>Если эти законы  в семье выполняются ,значит, ребенок состоится как личность.</a:t>
            </a:r>
          </a:p>
        </p:txBody>
      </p:sp>
      <p:pic>
        <p:nvPicPr>
          <p:cNvPr id="106500" name="Picture 4" descr="051"/>
          <p:cNvPicPr>
            <a:picLocks noChangeAspect="1" noChangeArrowheads="1" noCrop="1"/>
          </p:cNvPicPr>
          <p:nvPr/>
        </p:nvPicPr>
        <p:blipFill>
          <a:blip r:embed="rId2" cstate="print"/>
          <a:srcRect/>
          <a:stretch>
            <a:fillRect/>
          </a:stretch>
        </p:blipFill>
        <p:spPr bwMode="auto">
          <a:xfrm>
            <a:off x="2339975" y="3789363"/>
            <a:ext cx="4476750" cy="2286000"/>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6" name="Rectangle 4"/>
          <p:cNvSpPr>
            <a:spLocks noChangeArrowheads="1"/>
          </p:cNvSpPr>
          <p:nvPr/>
        </p:nvSpPr>
        <p:spPr bwMode="auto">
          <a:xfrm>
            <a:off x="250825" y="1227138"/>
            <a:ext cx="8893175" cy="3656012"/>
          </a:xfrm>
          <a:prstGeom prst="rect">
            <a:avLst/>
          </a:prstGeom>
          <a:noFill/>
          <a:ln w="9525">
            <a:noFill/>
            <a:miter lim="800000"/>
            <a:headEnd/>
            <a:tailEnd/>
          </a:ln>
          <a:effectLst/>
        </p:spPr>
        <p:txBody>
          <a:bodyPr anchor="ctr">
            <a:spAutoFit/>
          </a:bodyPr>
          <a:lstStyle/>
          <a:p>
            <a:pPr algn="ctr"/>
            <a:endParaRPr lang="ru-RU"/>
          </a:p>
          <a:p>
            <a:pPr algn="ctr"/>
            <a:r>
              <a:rPr lang="ru-RU" sz="5400">
                <a:latin typeface="Monotype Corsiva" pitchFamily="66" charset="0"/>
              </a:rPr>
              <a:t>Знание внутреннего мира ребенка -  важное условие успешного воспитания  в семье.</a:t>
            </a:r>
          </a:p>
          <a:p>
            <a:pPr algn="ctr"/>
            <a:endParaRPr lang="ru-RU" sz="5400">
              <a:latin typeface="Monotype Corsiva" pitchFamily="66"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8" name="Rectangle 8"/>
          <p:cNvSpPr>
            <a:spLocks noGrp="1" noRot="1" noChangeArrowheads="1"/>
          </p:cNvSpPr>
          <p:nvPr>
            <p:ph type="title"/>
          </p:nvPr>
        </p:nvSpPr>
        <p:spPr>
          <a:xfrm>
            <a:off x="755650" y="765175"/>
            <a:ext cx="7488238" cy="5543550"/>
          </a:xfrm>
        </p:spPr>
        <p:txBody>
          <a:bodyPr/>
          <a:lstStyle/>
          <a:p>
            <a:r>
              <a:rPr lang="ru-RU" sz="7200">
                <a:latin typeface="Monotype Corsiva" pitchFamily="66" charset="0"/>
              </a:rPr>
              <a:t>Не надобно другого образца, </a:t>
            </a:r>
            <a:br>
              <a:rPr lang="ru-RU" sz="7200">
                <a:latin typeface="Monotype Corsiva" pitchFamily="66" charset="0"/>
              </a:rPr>
            </a:br>
            <a:r>
              <a:rPr lang="ru-RU" sz="7200">
                <a:latin typeface="Monotype Corsiva" pitchFamily="66" charset="0"/>
              </a:rPr>
              <a:t>когда в глазах пример отца</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WordArt 4"/>
          <p:cNvSpPr>
            <a:spLocks noChangeArrowheads="1" noChangeShapeType="1" noTextEdit="1"/>
          </p:cNvSpPr>
          <p:nvPr/>
        </p:nvSpPr>
        <p:spPr bwMode="auto">
          <a:xfrm>
            <a:off x="250824" y="2000240"/>
            <a:ext cx="8536017" cy="1644660"/>
          </a:xfrm>
          <a:prstGeom prst="rect">
            <a:avLst/>
          </a:prstGeom>
        </p:spPr>
        <p:txBody>
          <a:bodyPr wrap="none" fromWordArt="1">
            <a:prstTxWarp prst="textPlain">
              <a:avLst>
                <a:gd name="adj" fmla="val 50000"/>
              </a:avLst>
            </a:prstTxWarp>
          </a:bodyPr>
          <a:lstStyle/>
          <a:p>
            <a:pPr algn="ctr"/>
            <a:r>
              <a:rPr lang="ru-RU" sz="3600" kern="10" dirty="0">
                <a:ln w="9525">
                  <a:noFill/>
                  <a:round/>
                  <a:headEnd/>
                  <a:tailEnd/>
                </a:ln>
                <a:solidFill>
                  <a:srgbClr val="FF0000"/>
                </a:solidFill>
                <a:effectLst>
                  <a:outerShdw dist="35921" dir="2700000" algn="ctr" rotWithShape="0">
                    <a:srgbClr val="C0C0C0">
                      <a:alpha val="80000"/>
                    </a:srgbClr>
                  </a:outerShdw>
                </a:effectLst>
                <a:latin typeface="Arial"/>
                <a:cs typeface="Arial"/>
              </a:rPr>
              <a:t>Спасибо за внимание!</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20" name="Rectangle 4"/>
          <p:cNvSpPr>
            <a:spLocks noChangeArrowheads="1"/>
          </p:cNvSpPr>
          <p:nvPr/>
        </p:nvSpPr>
        <p:spPr bwMode="auto">
          <a:xfrm>
            <a:off x="250825" y="452031"/>
            <a:ext cx="8243888" cy="4647426"/>
          </a:xfrm>
          <a:prstGeom prst="rect">
            <a:avLst/>
          </a:prstGeom>
          <a:noFill/>
          <a:ln w="9525">
            <a:noFill/>
            <a:miter lim="800000"/>
            <a:headEnd/>
            <a:tailEnd/>
          </a:ln>
          <a:effectLst/>
        </p:spPr>
        <p:txBody>
          <a:bodyPr anchor="ctr">
            <a:spAutoFit/>
          </a:bodyPr>
          <a:lstStyle/>
          <a:p>
            <a:r>
              <a:rPr lang="ru-RU" sz="4400" dirty="0"/>
              <a:t>Воспитать одного ребенка намного труднее, чем управлять народами, выступая с трибун. Нам поручено самое важное и сложное дело на земле - воспитать человека. </a:t>
            </a:r>
          </a:p>
          <a:p>
            <a:r>
              <a:rPr lang="ru-RU" sz="3200" dirty="0"/>
              <a:t>Герцен А.</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3"/>
          <p:cNvSpPr>
            <a:spLocks noGrp="1" noChangeArrowheads="1"/>
          </p:cNvSpPr>
          <p:nvPr>
            <p:ph idx="1"/>
          </p:nvPr>
        </p:nvSpPr>
        <p:spPr>
          <a:xfrm>
            <a:off x="539750" y="620713"/>
            <a:ext cx="8229600" cy="4525962"/>
          </a:xfrm>
        </p:spPr>
        <p:txBody>
          <a:bodyPr/>
          <a:lstStyle/>
          <a:p>
            <a:pPr>
              <a:buFont typeface="Wingdings" pitchFamily="2" charset="2"/>
              <a:buBlip>
                <a:blip r:embed="rId2"/>
              </a:buBlip>
            </a:pPr>
            <a:r>
              <a:rPr lang="ru-RU" sz="4000"/>
              <a:t>Не забывайте, что ребенок - это утонченно чувствующий и переживающий человек. </a:t>
            </a:r>
          </a:p>
          <a:p>
            <a:pPr>
              <a:buFont typeface="Wingdings" pitchFamily="2" charset="2"/>
              <a:buBlip>
                <a:blip r:embed="rId2"/>
              </a:buBlip>
            </a:pPr>
            <a:r>
              <a:rPr lang="ru-RU" sz="4000"/>
              <a:t>Будьте осторожны! Ранить ребенка очень легко, и рана эта порой кровоточит всю жизнь. </a:t>
            </a:r>
          </a:p>
        </p:txBody>
      </p:sp>
      <p:pic>
        <p:nvPicPr>
          <p:cNvPr id="88068" name="Picture 4" descr="260"/>
          <p:cNvPicPr>
            <a:picLocks noChangeAspect="1" noChangeArrowheads="1" noCrop="1"/>
          </p:cNvPicPr>
          <p:nvPr/>
        </p:nvPicPr>
        <p:blipFill>
          <a:blip r:embed="rId3" cstate="print"/>
          <a:srcRect/>
          <a:stretch>
            <a:fillRect/>
          </a:stretch>
        </p:blipFill>
        <p:spPr bwMode="auto">
          <a:xfrm>
            <a:off x="395288" y="4149725"/>
            <a:ext cx="2114550" cy="2205038"/>
          </a:xfrm>
          <a:prstGeom prst="rect">
            <a:avLst/>
          </a:prstGeom>
          <a:noFill/>
        </p:spPr>
      </p:pic>
      <p:pic>
        <p:nvPicPr>
          <p:cNvPr id="88069" name="Picture 5" descr="260"/>
          <p:cNvPicPr>
            <a:picLocks noChangeAspect="1" noChangeArrowheads="1" noCrop="1"/>
          </p:cNvPicPr>
          <p:nvPr/>
        </p:nvPicPr>
        <p:blipFill>
          <a:blip r:embed="rId3" cstate="print"/>
          <a:srcRect/>
          <a:stretch>
            <a:fillRect/>
          </a:stretch>
        </p:blipFill>
        <p:spPr bwMode="auto">
          <a:xfrm>
            <a:off x="3563938" y="4652963"/>
            <a:ext cx="2114550" cy="2205037"/>
          </a:xfrm>
          <a:prstGeom prst="rect">
            <a:avLst/>
          </a:prstGeom>
          <a:noFill/>
        </p:spPr>
      </p:pic>
      <p:pic>
        <p:nvPicPr>
          <p:cNvPr id="88070" name="Picture 6" descr="260"/>
          <p:cNvPicPr>
            <a:picLocks noChangeAspect="1" noChangeArrowheads="1" noCrop="1"/>
          </p:cNvPicPr>
          <p:nvPr/>
        </p:nvPicPr>
        <p:blipFill>
          <a:blip r:embed="rId3" cstate="print"/>
          <a:srcRect/>
          <a:stretch>
            <a:fillRect/>
          </a:stretch>
        </p:blipFill>
        <p:spPr bwMode="auto">
          <a:xfrm>
            <a:off x="6227763" y="4076700"/>
            <a:ext cx="2114550" cy="2205038"/>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WordArt 4"/>
          <p:cNvSpPr>
            <a:spLocks noChangeArrowheads="1" noChangeShapeType="1" noTextEdit="1"/>
          </p:cNvSpPr>
          <p:nvPr/>
        </p:nvSpPr>
        <p:spPr bwMode="auto">
          <a:xfrm>
            <a:off x="428596" y="1500174"/>
            <a:ext cx="8496300" cy="3028947"/>
          </a:xfrm>
          <a:prstGeom prst="rect">
            <a:avLst/>
          </a:prstGeom>
        </p:spPr>
        <p:txBody>
          <a:bodyPr wrap="none" fromWordArt="1">
            <a:prstTxWarp prst="textPlain">
              <a:avLst>
                <a:gd name="adj" fmla="val 50000"/>
              </a:avLst>
            </a:prstTxWarp>
          </a:bodyPr>
          <a:lstStyle/>
          <a:p>
            <a:pPr algn="ctr"/>
            <a:r>
              <a:rPr lang="ru-RU" sz="3600" kern="10" dirty="0">
                <a:ln w="9525">
                  <a:noFill/>
                  <a:round/>
                  <a:headEnd/>
                  <a:tailEnd/>
                </a:ln>
                <a:solidFill>
                  <a:srgbClr val="FF0000"/>
                </a:solidFill>
                <a:effectLst>
                  <a:outerShdw dist="35921" dir="2700000" algn="ctr" rotWithShape="0">
                    <a:srgbClr val="C0C0C0">
                      <a:alpha val="80000"/>
                    </a:srgbClr>
                  </a:outerShdw>
                </a:effectLst>
                <a:latin typeface="Impact"/>
              </a:rPr>
              <a:t>Не оставляете ребенка одного </a:t>
            </a:r>
          </a:p>
          <a:p>
            <a:pPr algn="ctr"/>
            <a:r>
              <a:rPr lang="ru-RU" sz="3600" kern="10" dirty="0">
                <a:ln w="9525">
                  <a:noFill/>
                  <a:round/>
                  <a:headEnd/>
                  <a:tailEnd/>
                </a:ln>
                <a:solidFill>
                  <a:srgbClr val="FF0000"/>
                </a:solidFill>
                <a:effectLst>
                  <a:outerShdw dist="35921" dir="2700000" algn="ctr" rotWithShape="0">
                    <a:srgbClr val="C0C0C0">
                      <a:alpha val="80000"/>
                    </a:srgbClr>
                  </a:outerShdw>
                </a:effectLst>
                <a:latin typeface="Impact"/>
              </a:rPr>
              <a:t>с его проблемами. </a:t>
            </a:r>
          </a:p>
        </p:txBody>
      </p:sp>
      <p:pic>
        <p:nvPicPr>
          <p:cNvPr id="89094" name="Picture 6" descr="bird1"/>
          <p:cNvPicPr>
            <a:picLocks noChangeAspect="1" noChangeArrowheads="1" noCrop="1"/>
          </p:cNvPicPr>
          <p:nvPr/>
        </p:nvPicPr>
        <p:blipFill>
          <a:blip r:embed="rId2" cstate="print"/>
          <a:srcRect/>
          <a:stretch>
            <a:fillRect/>
          </a:stretch>
        </p:blipFill>
        <p:spPr bwMode="auto">
          <a:xfrm>
            <a:off x="250825" y="4581525"/>
            <a:ext cx="2603500" cy="203835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Rectangle 3"/>
          <p:cNvSpPr>
            <a:spLocks noGrp="1" noChangeArrowheads="1"/>
          </p:cNvSpPr>
          <p:nvPr>
            <p:ph idx="1"/>
          </p:nvPr>
        </p:nvSpPr>
        <p:spPr>
          <a:xfrm>
            <a:off x="539750" y="692150"/>
            <a:ext cx="7777163" cy="3816350"/>
          </a:xfrm>
        </p:spPr>
        <p:txBody>
          <a:bodyPr>
            <a:normAutofit lnSpcReduction="10000"/>
          </a:bodyPr>
          <a:lstStyle/>
          <a:p>
            <a:pPr indent="914400">
              <a:buFont typeface="Wingdings" pitchFamily="2" charset="2"/>
              <a:buNone/>
            </a:pPr>
            <a:r>
              <a:rPr lang="ru-RU" sz="4400"/>
              <a:t>ОТЕЦ - источник силы и убежище, первый старший друг, который делится с ребенком этой силой, силой в самом широком смысле этого слова. </a:t>
            </a:r>
          </a:p>
        </p:txBody>
      </p:sp>
      <p:pic>
        <p:nvPicPr>
          <p:cNvPr id="90116" name="Picture 4" descr="roza8_2"/>
          <p:cNvPicPr>
            <a:picLocks noChangeAspect="1" noChangeArrowheads="1" noCrop="1"/>
          </p:cNvPicPr>
          <p:nvPr/>
        </p:nvPicPr>
        <p:blipFill>
          <a:blip r:embed="rId2" cstate="print"/>
          <a:srcRect/>
          <a:stretch>
            <a:fillRect/>
          </a:stretch>
        </p:blipFill>
        <p:spPr bwMode="auto">
          <a:xfrm>
            <a:off x="6759575" y="4038600"/>
            <a:ext cx="2384425" cy="28194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Rectangle 3"/>
          <p:cNvSpPr>
            <a:spLocks noGrp="1" noChangeArrowheads="1"/>
          </p:cNvSpPr>
          <p:nvPr>
            <p:ph idx="1"/>
          </p:nvPr>
        </p:nvSpPr>
        <p:spPr/>
        <p:txBody>
          <a:bodyPr/>
          <a:lstStyle/>
          <a:p>
            <a:pPr algn="ctr">
              <a:buFont typeface="Wingdings" pitchFamily="2" charset="2"/>
              <a:buNone/>
            </a:pPr>
            <a:r>
              <a:rPr lang="ru-RU" sz="4400">
                <a:latin typeface="Monotype Corsiva" pitchFamily="66" charset="0"/>
              </a:rPr>
              <a:t>Отец должен с удовольствием проводить время со своим сыном, давая ему почувствовать, что он "свой парень". </a:t>
            </a:r>
          </a:p>
        </p:txBody>
      </p:sp>
      <p:pic>
        <p:nvPicPr>
          <p:cNvPr id="93188" name="Picture 4" descr="roza8_3"/>
          <p:cNvPicPr>
            <a:picLocks noChangeAspect="1" noChangeArrowheads="1" noCrop="1"/>
          </p:cNvPicPr>
          <p:nvPr/>
        </p:nvPicPr>
        <p:blipFill>
          <a:blip r:embed="rId2" cstate="print"/>
          <a:srcRect/>
          <a:stretch>
            <a:fillRect/>
          </a:stretch>
        </p:blipFill>
        <p:spPr bwMode="auto">
          <a:xfrm>
            <a:off x="250825" y="3448050"/>
            <a:ext cx="2809875" cy="340995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3" name="Rectangle 3"/>
          <p:cNvSpPr>
            <a:spLocks noGrp="1" noChangeArrowheads="1"/>
          </p:cNvSpPr>
          <p:nvPr>
            <p:ph idx="1"/>
          </p:nvPr>
        </p:nvSpPr>
        <p:spPr>
          <a:xfrm>
            <a:off x="468313" y="620713"/>
            <a:ext cx="8229600" cy="4525962"/>
          </a:xfrm>
        </p:spPr>
        <p:txBody>
          <a:bodyPr/>
          <a:lstStyle/>
          <a:p>
            <a:pPr algn="ctr">
              <a:buFont typeface="Wingdings" pitchFamily="2" charset="2"/>
              <a:buNone/>
            </a:pPr>
            <a:r>
              <a:rPr lang="ru-RU" sz="6000">
                <a:latin typeface="Monotype Corsiva" pitchFamily="66" charset="0"/>
              </a:rPr>
              <a:t>И мальчики, и девочки нуждаются в обществе отца, в его любви</a:t>
            </a:r>
            <a:r>
              <a:rPr lang="ru-RU" sz="6000"/>
              <a:t>… </a:t>
            </a:r>
          </a:p>
        </p:txBody>
      </p:sp>
      <p:pic>
        <p:nvPicPr>
          <p:cNvPr id="92164" name="Picture 4" descr="roza9_6"/>
          <p:cNvPicPr>
            <a:picLocks noChangeAspect="1" noChangeArrowheads="1" noCrop="1"/>
          </p:cNvPicPr>
          <p:nvPr/>
        </p:nvPicPr>
        <p:blipFill>
          <a:blip r:embed="rId2" cstate="print"/>
          <a:srcRect/>
          <a:stretch>
            <a:fillRect/>
          </a:stretch>
        </p:blipFill>
        <p:spPr bwMode="auto">
          <a:xfrm>
            <a:off x="3203575" y="3284538"/>
            <a:ext cx="2622550" cy="3284537"/>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Rectangle 3"/>
          <p:cNvSpPr>
            <a:spLocks noGrp="1" noChangeArrowheads="1"/>
          </p:cNvSpPr>
          <p:nvPr>
            <p:ph idx="1"/>
          </p:nvPr>
        </p:nvSpPr>
        <p:spPr>
          <a:xfrm>
            <a:off x="0" y="549275"/>
            <a:ext cx="8229600" cy="4525963"/>
          </a:xfrm>
        </p:spPr>
        <p:txBody>
          <a:bodyPr/>
          <a:lstStyle/>
          <a:p>
            <a:pPr algn="ctr">
              <a:buFont typeface="Wingdings" pitchFamily="2" charset="2"/>
              <a:buNone/>
            </a:pPr>
            <a:r>
              <a:rPr lang="ru-RU" sz="6000">
                <a:latin typeface="Monotype Corsiva" pitchFamily="66" charset="0"/>
              </a:rPr>
              <a:t>Мальчику необходимы дружба и одобрение отца</a:t>
            </a:r>
            <a:r>
              <a:rPr lang="ru-RU" sz="5400"/>
              <a:t> </a:t>
            </a:r>
          </a:p>
        </p:txBody>
      </p:sp>
      <p:pic>
        <p:nvPicPr>
          <p:cNvPr id="91140" name="Picture 4" descr="362"/>
          <p:cNvPicPr>
            <a:picLocks noChangeAspect="1" noChangeArrowheads="1"/>
          </p:cNvPicPr>
          <p:nvPr/>
        </p:nvPicPr>
        <p:blipFill>
          <a:blip r:embed="rId2" cstate="print"/>
          <a:srcRect/>
          <a:stretch>
            <a:fillRect/>
          </a:stretch>
        </p:blipFill>
        <p:spPr bwMode="auto">
          <a:xfrm>
            <a:off x="684213" y="2852738"/>
            <a:ext cx="3109912" cy="3573462"/>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312</TotalTime>
  <Words>784</Words>
  <Application>Microsoft Office PowerPoint</Application>
  <PresentationFormat>Экран (4:3)</PresentationFormat>
  <Paragraphs>71</Paragraphs>
  <Slides>26</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26</vt:i4>
      </vt:variant>
    </vt:vector>
  </HeadingPairs>
  <TitlesOfParts>
    <vt:vector size="33" baseType="lpstr">
      <vt:lpstr>Arial</vt:lpstr>
      <vt:lpstr>Calibri</vt:lpstr>
      <vt:lpstr>Garamond</vt:lpstr>
      <vt:lpstr>Impact</vt:lpstr>
      <vt:lpstr>Monotype Corsiva</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Результаты:</vt:lpstr>
      <vt:lpstr>Ситуация 1. </vt:lpstr>
      <vt:lpstr>Ситуация 2.</vt:lpstr>
      <vt:lpstr>Ситуация 3.</vt:lpstr>
      <vt:lpstr>Ситуация 4.</vt:lpstr>
      <vt:lpstr>Ситуация 5.</vt:lpstr>
      <vt:lpstr>Закон 1.</vt:lpstr>
      <vt:lpstr>Закон 2.</vt:lpstr>
      <vt:lpstr>Закон 3.</vt:lpstr>
      <vt:lpstr>Закон 4.</vt:lpstr>
      <vt:lpstr>Закон 5.</vt:lpstr>
      <vt:lpstr>ВЫВОД:</vt:lpstr>
      <vt:lpstr>Презентация PowerPoint</vt:lpstr>
      <vt:lpstr>Не надобно другого образца,  когда в глазах пример отца</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КОНФЕРЕНЦИЯ  ОТЦОВ</dc:title>
  <dc:creator>Корогод В.А</dc:creator>
  <cp:lastModifiedBy>Кан-Демир</cp:lastModifiedBy>
  <cp:revision>9</cp:revision>
  <dcterms:created xsi:type="dcterms:W3CDTF">2010-01-30T09:37:06Z</dcterms:created>
  <dcterms:modified xsi:type="dcterms:W3CDTF">2016-02-12T02:47:55Z</dcterms:modified>
</cp:coreProperties>
</file>