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710E20E-0780-45ED-B9AD-8E146D97F33C}" type="datetimeFigureOut">
              <a:rPr lang="ru-RU" smtClean="0"/>
              <a:t>13.02.2016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2D853A-7C1A-49B4-9720-A2D6617A54FA}" type="slidenum">
              <a:rPr lang="ru-RU" smtClean="0"/>
              <a:t>‹#›</a:t>
            </a:fld>
            <a:endParaRPr lang="ru-RU"/>
          </a:p>
        </p:txBody>
      </p:sp>
    </p:spTree>
    <p:extLst>
      <p:ext uri="{BB962C8B-B14F-4D97-AF65-F5344CB8AC3E}">
        <p14:creationId xmlns:p14="http://schemas.microsoft.com/office/powerpoint/2010/main" val="441085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710E20E-0780-45ED-B9AD-8E146D97F33C}" type="datetimeFigureOut">
              <a:rPr lang="ru-RU" smtClean="0"/>
              <a:t>13.02.2016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2D853A-7C1A-49B4-9720-A2D6617A54FA}" type="slidenum">
              <a:rPr lang="ru-RU" smtClean="0"/>
              <a:t>‹#›</a:t>
            </a:fld>
            <a:endParaRPr lang="ru-RU"/>
          </a:p>
        </p:txBody>
      </p:sp>
    </p:spTree>
    <p:extLst>
      <p:ext uri="{BB962C8B-B14F-4D97-AF65-F5344CB8AC3E}">
        <p14:creationId xmlns:p14="http://schemas.microsoft.com/office/powerpoint/2010/main" val="1890884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710E20E-0780-45ED-B9AD-8E146D97F33C}" type="datetimeFigureOut">
              <a:rPr lang="ru-RU" smtClean="0"/>
              <a:t>13.02.2016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2D853A-7C1A-49B4-9720-A2D6617A54FA}" type="slidenum">
              <a:rPr lang="ru-RU" smtClean="0"/>
              <a:t>‹#›</a:t>
            </a:fld>
            <a:endParaRPr lang="ru-RU"/>
          </a:p>
        </p:txBody>
      </p:sp>
    </p:spTree>
    <p:extLst>
      <p:ext uri="{BB962C8B-B14F-4D97-AF65-F5344CB8AC3E}">
        <p14:creationId xmlns:p14="http://schemas.microsoft.com/office/powerpoint/2010/main" val="947191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710E20E-0780-45ED-B9AD-8E146D97F33C}" type="datetimeFigureOut">
              <a:rPr lang="ru-RU" smtClean="0"/>
              <a:t>13.02.2016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2D853A-7C1A-49B4-9720-A2D6617A54FA}" type="slidenum">
              <a:rPr lang="ru-RU" smtClean="0"/>
              <a:t>‹#›</a:t>
            </a:fld>
            <a:endParaRPr lang="ru-RU"/>
          </a:p>
        </p:txBody>
      </p:sp>
    </p:spTree>
    <p:extLst>
      <p:ext uri="{BB962C8B-B14F-4D97-AF65-F5344CB8AC3E}">
        <p14:creationId xmlns:p14="http://schemas.microsoft.com/office/powerpoint/2010/main" val="1447143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710E20E-0780-45ED-B9AD-8E146D97F33C}" type="datetimeFigureOut">
              <a:rPr lang="ru-RU" smtClean="0"/>
              <a:t>13.02.2016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2D853A-7C1A-49B4-9720-A2D6617A54FA}" type="slidenum">
              <a:rPr lang="ru-RU" smtClean="0"/>
              <a:t>‹#›</a:t>
            </a:fld>
            <a:endParaRPr lang="ru-RU"/>
          </a:p>
        </p:txBody>
      </p:sp>
    </p:spTree>
    <p:extLst>
      <p:ext uri="{BB962C8B-B14F-4D97-AF65-F5344CB8AC3E}">
        <p14:creationId xmlns:p14="http://schemas.microsoft.com/office/powerpoint/2010/main" val="2507150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710E20E-0780-45ED-B9AD-8E146D97F33C}" type="datetimeFigureOut">
              <a:rPr lang="ru-RU" smtClean="0"/>
              <a:t>13.02.2016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2D853A-7C1A-49B4-9720-A2D6617A54FA}" type="slidenum">
              <a:rPr lang="ru-RU" smtClean="0"/>
              <a:t>‹#›</a:t>
            </a:fld>
            <a:endParaRPr lang="ru-RU"/>
          </a:p>
        </p:txBody>
      </p:sp>
    </p:spTree>
    <p:extLst>
      <p:ext uri="{BB962C8B-B14F-4D97-AF65-F5344CB8AC3E}">
        <p14:creationId xmlns:p14="http://schemas.microsoft.com/office/powerpoint/2010/main" val="3499446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710E20E-0780-45ED-B9AD-8E146D97F33C}" type="datetimeFigureOut">
              <a:rPr lang="ru-RU" smtClean="0"/>
              <a:t>13.02.2016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52D853A-7C1A-49B4-9720-A2D6617A54FA}" type="slidenum">
              <a:rPr lang="ru-RU" smtClean="0"/>
              <a:t>‹#›</a:t>
            </a:fld>
            <a:endParaRPr lang="ru-RU"/>
          </a:p>
        </p:txBody>
      </p:sp>
    </p:spTree>
    <p:extLst>
      <p:ext uri="{BB962C8B-B14F-4D97-AF65-F5344CB8AC3E}">
        <p14:creationId xmlns:p14="http://schemas.microsoft.com/office/powerpoint/2010/main" val="2637283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710E20E-0780-45ED-B9AD-8E146D97F33C}" type="datetimeFigureOut">
              <a:rPr lang="ru-RU" smtClean="0"/>
              <a:t>13.02.2016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52D853A-7C1A-49B4-9720-A2D6617A54FA}" type="slidenum">
              <a:rPr lang="ru-RU" smtClean="0"/>
              <a:t>‹#›</a:t>
            </a:fld>
            <a:endParaRPr lang="ru-RU"/>
          </a:p>
        </p:txBody>
      </p:sp>
    </p:spTree>
    <p:extLst>
      <p:ext uri="{BB962C8B-B14F-4D97-AF65-F5344CB8AC3E}">
        <p14:creationId xmlns:p14="http://schemas.microsoft.com/office/powerpoint/2010/main" val="1218160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0E20E-0780-45ED-B9AD-8E146D97F33C}" type="datetimeFigureOut">
              <a:rPr lang="ru-RU" smtClean="0"/>
              <a:t>13.02.2016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52D853A-7C1A-49B4-9720-A2D6617A54FA}" type="slidenum">
              <a:rPr lang="ru-RU" smtClean="0"/>
              <a:t>‹#›</a:t>
            </a:fld>
            <a:endParaRPr lang="ru-RU"/>
          </a:p>
        </p:txBody>
      </p:sp>
    </p:spTree>
    <p:extLst>
      <p:ext uri="{BB962C8B-B14F-4D97-AF65-F5344CB8AC3E}">
        <p14:creationId xmlns:p14="http://schemas.microsoft.com/office/powerpoint/2010/main" val="549301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710E20E-0780-45ED-B9AD-8E146D97F33C}" type="datetimeFigureOut">
              <a:rPr lang="ru-RU" smtClean="0"/>
              <a:t>13.02.2016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2D853A-7C1A-49B4-9720-A2D6617A54FA}" type="slidenum">
              <a:rPr lang="ru-RU" smtClean="0"/>
              <a:t>‹#›</a:t>
            </a:fld>
            <a:endParaRPr lang="ru-RU"/>
          </a:p>
        </p:txBody>
      </p:sp>
    </p:spTree>
    <p:extLst>
      <p:ext uri="{BB962C8B-B14F-4D97-AF65-F5344CB8AC3E}">
        <p14:creationId xmlns:p14="http://schemas.microsoft.com/office/powerpoint/2010/main" val="3533109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710E20E-0780-45ED-B9AD-8E146D97F33C}" type="datetimeFigureOut">
              <a:rPr lang="ru-RU" smtClean="0"/>
              <a:t>13.02.2016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2D853A-7C1A-49B4-9720-A2D6617A54FA}" type="slidenum">
              <a:rPr lang="ru-RU" smtClean="0"/>
              <a:t>‹#›</a:t>
            </a:fld>
            <a:endParaRPr lang="ru-RU"/>
          </a:p>
        </p:txBody>
      </p:sp>
    </p:spTree>
    <p:extLst>
      <p:ext uri="{BB962C8B-B14F-4D97-AF65-F5344CB8AC3E}">
        <p14:creationId xmlns:p14="http://schemas.microsoft.com/office/powerpoint/2010/main" val="1157559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10E20E-0780-45ED-B9AD-8E146D97F33C}" type="datetimeFigureOut">
              <a:rPr lang="ru-RU" smtClean="0"/>
              <a:t>13.02.2016</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D853A-7C1A-49B4-9720-A2D6617A54FA}" type="slidenum">
              <a:rPr lang="ru-RU" smtClean="0"/>
              <a:t>‹#›</a:t>
            </a:fld>
            <a:endParaRPr lang="ru-RU"/>
          </a:p>
        </p:txBody>
      </p:sp>
    </p:spTree>
    <p:extLst>
      <p:ext uri="{BB962C8B-B14F-4D97-AF65-F5344CB8AC3E}">
        <p14:creationId xmlns:p14="http://schemas.microsoft.com/office/powerpoint/2010/main" val="420093354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brosaem.info/kureniedetmi.php"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О вреде алкоголя.</a:t>
            </a: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34111787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mph" presetSubtype="0" fill="hold" grpId="1" nodeType="clickEffect" nodePh="1">
                                  <p:stCondLst>
                                    <p:cond delay="0"/>
                                  </p:stCondLst>
                                  <p:endCondLst>
                                    <p:cond evt="begin" delay="0">
                                      <p:tn val="9"/>
                                    </p:cond>
                                  </p:endCondLst>
                                  <p:childTnLst>
                                    <p:animEffect transition="out" filter="fade">
                                      <p:cBhvr>
                                        <p:cTn id="10" dur="500" tmFilter="0, 0; .2, .5; .8, .5; 1, 0"/>
                                        <p:tgtEl>
                                          <p:spTgt spid="3">
                                            <p:txEl>
                                              <p:pRg st="0" end="0"/>
                                            </p:txEl>
                                          </p:spTgt>
                                        </p:tgtEl>
                                      </p:cBhvr>
                                    </p:animEffect>
                                    <p:animScale>
                                      <p:cBhvr>
                                        <p:cTn id="11"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Стационарное лечение алкоголизма.</a:t>
            </a:r>
            <a:endParaRPr lang="ru-RU" dirty="0"/>
          </a:p>
        </p:txBody>
      </p:sp>
      <p:sp>
        <p:nvSpPr>
          <p:cNvPr id="3" name="Объект 2"/>
          <p:cNvSpPr>
            <a:spLocks noGrp="1"/>
          </p:cNvSpPr>
          <p:nvPr>
            <p:ph idx="1"/>
          </p:nvPr>
        </p:nvSpPr>
        <p:spPr/>
        <p:txBody>
          <a:bodyPr>
            <a:normAutofit lnSpcReduction="10000"/>
          </a:bodyPr>
          <a:lstStyle/>
          <a:p>
            <a:r>
              <a:rPr lang="ru-RU" dirty="0"/>
              <a:t>Стационарное лечение в наркологических отделениях психиатрических больниц и в специализированных наркологических больницах особенно подходит тем лицам, кто пьет постоянно и не может остановиться. Можно не сомневаться, что в больнице пациента приведут в норму, и у него будет достаточно времени, чтобы спокойно поразмыслить о дальнейшей жизни</a:t>
            </a:r>
            <a:r>
              <a:rPr lang="ru-RU" dirty="0" smtClean="0"/>
              <a:t>. Но </a:t>
            </a:r>
            <a:r>
              <a:rPr lang="ru-RU" dirty="0"/>
              <a:t>нужно иметь в виду, что условия пребывания в наркологических отделениях (количество больных в палате, питание, состояние туалета и т.д.) обычно не очень комфортны</a:t>
            </a:r>
            <a:r>
              <a:rPr lang="ru-RU" dirty="0" smtClean="0"/>
              <a:t>. Кроме </a:t>
            </a:r>
            <a:r>
              <a:rPr lang="ru-RU" dirty="0"/>
              <a:t>того, можно столкнуться с проблемой отрицательных лидеров - многоопытных пациентов, нарушающих режим и разлагающих лечебную атмосферу.</a:t>
            </a:r>
          </a:p>
        </p:txBody>
      </p:sp>
    </p:spTree>
    <p:extLst>
      <p:ext uri="{BB962C8B-B14F-4D97-AF65-F5344CB8AC3E}">
        <p14:creationId xmlns:p14="http://schemas.microsoft.com/office/powerpoint/2010/main" val="86260506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Амбулаторное лечение алкоголизма.</a:t>
            </a:r>
            <a:endParaRPr lang="ru-RU" dirty="0"/>
          </a:p>
        </p:txBody>
      </p:sp>
      <p:sp>
        <p:nvSpPr>
          <p:cNvPr id="3" name="Объект 2"/>
          <p:cNvSpPr>
            <a:spLocks noGrp="1"/>
          </p:cNvSpPr>
          <p:nvPr>
            <p:ph idx="1"/>
          </p:nvPr>
        </p:nvSpPr>
        <p:spPr/>
        <p:txBody>
          <a:bodyPr>
            <a:normAutofit fontScale="92500" lnSpcReduction="20000"/>
          </a:bodyPr>
          <a:lstStyle/>
          <a:p>
            <a:r>
              <a:rPr lang="ru-RU" dirty="0"/>
              <a:t>Не нужно считать, что амбулаторное лечение является второсортным в сравнении с лечением стационарным.  Мотивация пациента гораздо важнее места проведения лечения. Сначала предстоит сделать выбор между бесплатным лечением в наркологическом диспансере и лечением в платных медицинских учреждениях или у частнопрактикующих врачей. Не надо сразу отметать наркологический диспансер, дескать, бесплатно - значит неэффективно. Многое будет зависеть от того, сложится ли у вас контакт с участковым наркологом или нет.  Кстати, в настоящее время можно лечиться в наркологическом диспансере, не попадая на учет, об этом имеет смысл позаботиться заранее.  Помимо врачей, во многих наркологических диспансерах работают медицинские психологи. Обычно это грамотные специалисты, с которыми можно поговорить по душам и получить помощь.</a:t>
            </a:r>
          </a:p>
        </p:txBody>
      </p:sp>
    </p:spTree>
    <p:extLst>
      <p:ext uri="{BB962C8B-B14F-4D97-AF65-F5344CB8AC3E}">
        <p14:creationId xmlns:p14="http://schemas.microsoft.com/office/powerpoint/2010/main" val="41165541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Платное лечение алкоголизма.</a:t>
            </a:r>
            <a:endParaRPr lang="ru-RU" dirty="0"/>
          </a:p>
        </p:txBody>
      </p:sp>
      <p:sp>
        <p:nvSpPr>
          <p:cNvPr id="3" name="Объект 2"/>
          <p:cNvSpPr>
            <a:spLocks noGrp="1"/>
          </p:cNvSpPr>
          <p:nvPr>
            <p:ph idx="1"/>
          </p:nvPr>
        </p:nvSpPr>
        <p:spPr/>
        <p:txBody>
          <a:bodyPr/>
          <a:lstStyle/>
          <a:p>
            <a:r>
              <a:rPr lang="ru-RU" dirty="0"/>
              <a:t>Выбирая платные услуги, советую критически воспринимать рекламные трюки. Например, если вам обещают, что научат выпивать в меру, то, как бы это ни выглядело внешне соблазнительно, подумайте хорошенько, возможно ли такое в действительности. Не кажется ли вам, что если бы это было возможно, алкоголики на земле просто исчезли </a:t>
            </a:r>
            <a:r>
              <a:rPr lang="ru-RU" dirty="0" err="1"/>
              <a:t>бы?Вряд</a:t>
            </a:r>
            <a:r>
              <a:rPr lang="ru-RU" dirty="0"/>
              <a:t> ли стоит обольщаться также по поводу гарантий 100%-</a:t>
            </a:r>
            <a:r>
              <a:rPr lang="ru-RU" dirty="0" err="1"/>
              <a:t>го</a:t>
            </a:r>
            <a:r>
              <a:rPr lang="ru-RU" dirty="0"/>
              <a:t> </a:t>
            </a:r>
            <a:r>
              <a:rPr lang="ru-RU" dirty="0" smtClean="0"/>
              <a:t>результата .</a:t>
            </a:r>
            <a:r>
              <a:rPr lang="ru-RU" dirty="0"/>
              <a:t>Лучшей рекламой платного лечения будут отзывы людей, обращающихся туда за помощью или их родственников. Найти их и получить их отзыв очень важно.</a:t>
            </a:r>
          </a:p>
        </p:txBody>
      </p:sp>
    </p:spTree>
    <p:extLst>
      <p:ext uri="{BB962C8B-B14F-4D97-AF65-F5344CB8AC3E}">
        <p14:creationId xmlns:p14="http://schemas.microsoft.com/office/powerpoint/2010/main" val="47834726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                          Кодирование.</a:t>
            </a:r>
            <a:endParaRPr lang="ru-RU"/>
          </a:p>
        </p:txBody>
      </p:sp>
      <p:sp>
        <p:nvSpPr>
          <p:cNvPr id="3" name="Объект 2"/>
          <p:cNvSpPr>
            <a:spLocks noGrp="1"/>
          </p:cNvSpPr>
          <p:nvPr>
            <p:ph idx="1"/>
          </p:nvPr>
        </p:nvSpPr>
        <p:spPr/>
        <p:txBody>
          <a:bodyPr>
            <a:normAutofit fontScale="92500" lnSpcReduction="10000"/>
          </a:bodyPr>
          <a:lstStyle/>
          <a:p>
            <a:r>
              <a:rPr lang="ru-RU" dirty="0"/>
              <a:t>Кодирование по Довженко - это сеанс </a:t>
            </a:r>
            <a:r>
              <a:rPr lang="ru-RU" dirty="0" smtClean="0"/>
              <a:t> </a:t>
            </a:r>
            <a:r>
              <a:rPr lang="ru-RU" dirty="0" err="1" smtClean="0"/>
              <a:t>противоалкогольного</a:t>
            </a:r>
            <a:r>
              <a:rPr lang="ru-RU" dirty="0" smtClean="0"/>
              <a:t> </a:t>
            </a:r>
            <a:r>
              <a:rPr lang="ru-RU" dirty="0"/>
              <a:t>внушения</a:t>
            </a:r>
            <a:r>
              <a:rPr lang="ru-RU" dirty="0" smtClean="0"/>
              <a:t>. Помогает </a:t>
            </a:r>
            <a:r>
              <a:rPr lang="ru-RU" dirty="0"/>
              <a:t>только тем алкоголикам, кто верит в данный метод </a:t>
            </a:r>
            <a:r>
              <a:rPr lang="ru-RU"/>
              <a:t>и </a:t>
            </a:r>
            <a:r>
              <a:rPr lang="ru-RU" smtClean="0"/>
              <a:t>хорошо  </a:t>
            </a:r>
            <a:r>
              <a:rPr lang="ru-RU" err="1"/>
              <a:t>внушаем</a:t>
            </a:r>
            <a:r>
              <a:rPr lang="ru-RU" smtClean="0"/>
              <a:t>. </a:t>
            </a:r>
            <a:r>
              <a:rPr lang="ru-RU" dirty="0" smtClean="0"/>
              <a:t>Вопреки </a:t>
            </a:r>
            <a:r>
              <a:rPr lang="ru-RU" dirty="0"/>
              <a:t>расхожему мнению об опасности метода Довженко, процедура безвредна, хотя многие опасаются "вмешательства в психику".  Когда в качестве доказательства приводят пример, как после кодирования бывший алкоголик стал нервным, то это другая история. Причина нервности не в кодировании, а, как правило, в том, что человек согласился на лечение под чьим-то давлением и психологически оказался не готовым жить трезвым, поэтому и нервничает.  Недостаток кодирования состоит в том, что после окончания срока действия лечения, к сожалению, часто происходят срывы.</a:t>
            </a:r>
          </a:p>
        </p:txBody>
      </p:sp>
    </p:spTree>
    <p:extLst>
      <p:ext uri="{BB962C8B-B14F-4D97-AF65-F5344CB8AC3E}">
        <p14:creationId xmlns:p14="http://schemas.microsoft.com/office/powerpoint/2010/main" val="58703035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720085"/>
          </a:xfrm>
        </p:spPr>
        <p:txBody>
          <a:bodyPr>
            <a:normAutofit fontScale="90000"/>
          </a:bodyPr>
          <a:lstStyle/>
          <a:p>
            <a:r>
              <a:rPr lang="ru-RU" dirty="0" smtClean="0"/>
              <a:t>Алкоголизм и подростки.</a:t>
            </a:r>
            <a:endParaRPr lang="ru-RU" dirty="0"/>
          </a:p>
        </p:txBody>
      </p:sp>
      <p:sp>
        <p:nvSpPr>
          <p:cNvPr id="3" name="Подзаголовок 2"/>
          <p:cNvSpPr>
            <a:spLocks noGrp="1"/>
          </p:cNvSpPr>
          <p:nvPr>
            <p:ph type="subTitle" idx="1"/>
          </p:nvPr>
        </p:nvSpPr>
        <p:spPr>
          <a:xfrm>
            <a:off x="1191904" y="4244453"/>
            <a:ext cx="9767248" cy="2033517"/>
          </a:xfrm>
        </p:spPr>
        <p:txBody>
          <a:bodyPr>
            <a:normAutofit fontScale="85000" lnSpcReduction="20000"/>
          </a:bodyPr>
          <a:lstStyle/>
          <a:p>
            <a:r>
              <a:rPr lang="ru-RU" dirty="0"/>
              <a:t>Сегодня собрания подростков во дворе или в подъезде – привычная картина. Казалось бы, что в этом плохого? Сидят себе дети, обсуждают свои проблемы, смеются, хвастаются модными гаджетами. Но обязательным атрибутом таких посиделок является пиво или другой пьянящий напиток, причем подростки считают, что собрались они совсем не выпить, а просто </a:t>
            </a:r>
            <a:r>
              <a:rPr lang="ru-RU" dirty="0" smtClean="0"/>
              <a:t>пообщаться</a:t>
            </a:r>
            <a:r>
              <a:rPr lang="en-US" dirty="0"/>
              <a:t>.</a:t>
            </a:r>
            <a:r>
              <a:rPr lang="ru-RU" dirty="0"/>
              <a:t/>
            </a:r>
            <a:br>
              <a:rPr lang="ru-RU" dirty="0"/>
            </a:br>
            <a:r>
              <a:rPr lang="ru-RU" dirty="0"/>
              <a:t/>
            </a:r>
            <a:br>
              <a:rPr lang="ru-RU" dirty="0"/>
            </a:br>
            <a:r>
              <a:rPr lang="ru-RU" dirty="0"/>
              <a:t/>
            </a:r>
            <a:br>
              <a:rPr lang="ru-RU" dirty="0"/>
            </a:b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8750" y="2171512"/>
            <a:ext cx="1714500" cy="1190625"/>
          </a:xfrm>
          <a:prstGeom prst="rect">
            <a:avLst/>
          </a:prstGeom>
        </p:spPr>
      </p:pic>
    </p:spTree>
    <p:extLst>
      <p:ext uri="{BB962C8B-B14F-4D97-AF65-F5344CB8AC3E}">
        <p14:creationId xmlns:p14="http://schemas.microsoft.com/office/powerpoint/2010/main" val="26498033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Как сделать модной трезвую жизнь</a:t>
            </a:r>
            <a:r>
              <a:rPr lang="en-US" dirty="0" smtClean="0"/>
              <a:t>?</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1581" y="2400093"/>
            <a:ext cx="2903219" cy="3776870"/>
          </a:xfrm>
        </p:spPr>
      </p:pic>
      <p:sp>
        <p:nvSpPr>
          <p:cNvPr id="5" name="Прямоугольник 4"/>
          <p:cNvSpPr/>
          <p:nvPr/>
        </p:nvSpPr>
        <p:spPr>
          <a:xfrm>
            <a:off x="4380931" y="1378424"/>
            <a:ext cx="6972870" cy="5078313"/>
          </a:xfrm>
          <a:prstGeom prst="rect">
            <a:avLst/>
          </a:prstGeom>
        </p:spPr>
        <p:txBody>
          <a:bodyPr wrap="square">
            <a:spAutoFit/>
          </a:bodyPr>
          <a:lstStyle/>
          <a:p>
            <a:r>
              <a:rPr lang="ru-RU" u="none" strike="noStrike" dirty="0" smtClean="0">
                <a:solidFill>
                  <a:srgbClr val="000000"/>
                </a:solidFill>
                <a:effectLst/>
              </a:rPr>
              <a:t>Большинство юношей и девушек уверенны, что бутылочка пива или джин-тоника – это совершенно безвредная жидкость, позволяющая просто расслабиться. В то же время, многие из них с брезгливостью смотрят на </a:t>
            </a:r>
            <a:r>
              <a:rPr lang="ru-RU" u="none" strike="noStrike" dirty="0" err="1" smtClean="0">
                <a:solidFill>
                  <a:srgbClr val="000000"/>
                </a:solidFill>
                <a:effectLst/>
              </a:rPr>
              <a:t>пьяны</a:t>
            </a:r>
            <a:r>
              <a:rPr lang="ru-RU" b="1" dirty="0" err="1" smtClean="0"/>
              <a:t>Одн</a:t>
            </a:r>
            <a:r>
              <a:rPr lang="ru-RU" b="1" dirty="0" err="1"/>
              <a:t>а</a:t>
            </a:r>
            <a:r>
              <a:rPr lang="ru-RU" b="1" dirty="0" smtClean="0"/>
              <a:t> </a:t>
            </a:r>
            <a:r>
              <a:rPr lang="ru-RU" b="1" dirty="0"/>
              <a:t>из самых актуальных и болезненных тем современного общества это употребление алкоголя и </a:t>
            </a:r>
            <a:r>
              <a:rPr lang="ru-RU" b="1" dirty="0">
                <a:hlinkClick r:id="rId3"/>
              </a:rPr>
              <a:t>курение</a:t>
            </a:r>
            <a:r>
              <a:rPr lang="ru-RU" b="1" dirty="0"/>
              <a:t> детьми.</a:t>
            </a:r>
            <a:r>
              <a:rPr lang="ru-RU" dirty="0"/>
              <a:t> Такое ужасающее явление, как детский алкоголизм, в России стало распространяться в постсоветские времена, и на сегодня является очень серьезной проблемой. Если раньше молодые люди начинали проявлять интерес к спиртному примерно к 18 годам, то сейчас среди алкоголиков встречаются дети 10-12 лет, и даже 3-летние. Буря эмоций захватывает взрослого при виде веселящихся подростков, распивающих вино и пиво на лестничной площадке! А что переживает родитель, встречая своего отпрыска, едва добравшегося до дома после дружеской вечеринки у одноклассника? Интерес подростка к алкоголю, тем не менее, не случаен. У кого раньше, у кого позже, но потребность попробовать эту непонятную жидкость рождается практически у каждого, кто вступил в переходный возраст. </a:t>
            </a:r>
            <a:r>
              <a:rPr lang="ru-RU" b="1" dirty="0"/>
              <a:t>Подростки хотят взрослеть.</a:t>
            </a:r>
            <a:r>
              <a:rPr lang="ru-RU" dirty="0"/>
              <a:t> </a:t>
            </a:r>
          </a:p>
        </p:txBody>
      </p:sp>
    </p:spTree>
    <p:extLst>
      <p:ext uri="{BB962C8B-B14F-4D97-AF65-F5344CB8AC3E}">
        <p14:creationId xmlns:p14="http://schemas.microsoft.com/office/powerpoint/2010/main" val="800239513"/>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                   C</a:t>
            </a:r>
            <a:r>
              <a:rPr lang="ru-RU" b="1" dirty="0" err="1" smtClean="0"/>
              <a:t>пиртное</a:t>
            </a:r>
            <a:r>
              <a:rPr lang="ru-RU" b="1" dirty="0" smtClean="0"/>
              <a:t> –</a:t>
            </a:r>
            <a:r>
              <a:rPr lang="en-US" b="1" dirty="0" smtClean="0"/>
              <a:t>   </a:t>
            </a:r>
            <a:r>
              <a:rPr lang="ru-RU" b="1" dirty="0" smtClean="0"/>
              <a:t>это тот же наркотик</a:t>
            </a:r>
            <a:r>
              <a:rPr lang="en-US" b="1" dirty="0"/>
              <a:t>.</a:t>
            </a:r>
            <a:endParaRPr lang="ru-RU" dirty="0"/>
          </a:p>
        </p:txBody>
      </p:sp>
      <p:sp>
        <p:nvSpPr>
          <p:cNvPr id="3" name="Объект 2"/>
          <p:cNvSpPr>
            <a:spLocks noGrp="1"/>
          </p:cNvSpPr>
          <p:nvPr>
            <p:ph idx="1"/>
          </p:nvPr>
        </p:nvSpPr>
        <p:spPr/>
        <p:txBody>
          <a:bodyPr>
            <a:normAutofit lnSpcReduction="10000"/>
          </a:bodyPr>
          <a:lstStyle/>
          <a:p>
            <a:r>
              <a:rPr lang="ru-RU" dirty="0"/>
              <a:t>Проблема алкоголизма среди подростков и детей является чрезвычайно актуальной. Не желая отставать от своих сверстников, каждый ребенок пытается вливаться в свое общество именно с помощью алкоголя. Пьянящие напитки служат средством для раскрепощения и преодоления комплексов, которые нередко встречаются в этом возрасте. Да, часто можно услышать возмущение молодежи о том, что они не колются, не нюхают, не глотают "</a:t>
            </a:r>
            <a:r>
              <a:rPr lang="ru-RU" i="1" dirty="0"/>
              <a:t>колеса</a:t>
            </a:r>
            <a:r>
              <a:rPr lang="ru-RU" dirty="0"/>
              <a:t>", а одна-две бутылки пива – это нормально! Но ведь немногие подростки понимают, что </a:t>
            </a:r>
            <a:r>
              <a:rPr lang="ru-RU" b="1" dirty="0"/>
              <a:t>спиртное – это тот же наркотик, только скрытый под маской легализированных </a:t>
            </a:r>
            <a:r>
              <a:rPr lang="ru-RU" b="1" dirty="0" smtClean="0"/>
              <a:t>напитков.</a:t>
            </a:r>
            <a:r>
              <a:rPr lang="ru-RU" dirty="0"/>
              <a:t/>
            </a:r>
            <a:br>
              <a:rPr lang="ru-RU" dirty="0"/>
            </a:br>
            <a:endParaRPr lang="ru-RU" dirty="0"/>
          </a:p>
        </p:txBody>
      </p:sp>
    </p:spTree>
    <p:extLst>
      <p:ext uri="{BB962C8B-B14F-4D97-AF65-F5344CB8AC3E}">
        <p14:creationId xmlns:p14="http://schemas.microsoft.com/office/powerpoint/2010/main" val="299561896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Влияние алкоголя на молодой организм.</a:t>
            </a:r>
            <a:endParaRPr lang="ru-RU" dirty="0"/>
          </a:p>
        </p:txBody>
      </p:sp>
      <p:sp>
        <p:nvSpPr>
          <p:cNvPr id="3" name="Объект 2"/>
          <p:cNvSpPr>
            <a:spLocks noGrp="1"/>
          </p:cNvSpPr>
          <p:nvPr>
            <p:ph idx="1"/>
          </p:nvPr>
        </p:nvSpPr>
        <p:spPr/>
        <p:txBody>
          <a:bodyPr>
            <a:normAutofit/>
          </a:bodyPr>
          <a:lstStyle/>
          <a:p>
            <a:r>
              <a:rPr lang="ru-RU" dirty="0"/>
              <a:t>О губительной силе, скрытой под колпачком бутылки </a:t>
            </a:r>
            <a:r>
              <a:rPr lang="ru-RU" dirty="0" err="1"/>
              <a:t>слабоалкоголки</a:t>
            </a:r>
            <a:r>
              <a:rPr lang="ru-RU" dirty="0"/>
              <a:t>, уже сказано многое. Как известно, основой напитка является этиловый или винный спирт. Попадая в организм, он активно всасывается в кровь, вызывает слипание эритроцитов, расширение сосудов, гибель клеток и тканей всех органов. Физиологические процессы в организме нарушаются, что приводит к перерождению сердца, печени, почек и др. Таким образом, у подростка со временем начинаются проблемы со здоровьем, а родители не могут понять, откуда они </a:t>
            </a:r>
            <a:r>
              <a:rPr lang="ru-RU" dirty="0" smtClean="0"/>
              <a:t>появились.</a:t>
            </a:r>
            <a:r>
              <a:rPr lang="ru-RU" dirty="0"/>
              <a:t/>
            </a:r>
            <a:br>
              <a:rPr lang="ru-RU" dirty="0"/>
            </a:br>
            <a:endParaRPr lang="ru-RU" dirty="0"/>
          </a:p>
        </p:txBody>
      </p:sp>
    </p:spTree>
    <p:extLst>
      <p:ext uri="{BB962C8B-B14F-4D97-AF65-F5344CB8AC3E}">
        <p14:creationId xmlns:p14="http://schemas.microsoft.com/office/powerpoint/2010/main" val="253643638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Алкоголь убивает клетки мозга.</a:t>
            </a:r>
            <a:endParaRPr lang="ru-RU" dirty="0"/>
          </a:p>
        </p:txBody>
      </p:sp>
      <p:sp>
        <p:nvSpPr>
          <p:cNvPr id="3" name="Объект 2"/>
          <p:cNvSpPr>
            <a:spLocks noGrp="1"/>
          </p:cNvSpPr>
          <p:nvPr>
            <p:ph idx="1"/>
          </p:nvPr>
        </p:nvSpPr>
        <p:spPr/>
        <p:txBody>
          <a:bodyPr>
            <a:normAutofit fontScale="70000" lnSpcReduction="20000"/>
          </a:bodyPr>
          <a:lstStyle/>
          <a:p>
            <a:r>
              <a:rPr lang="ru-RU" dirty="0"/>
              <a:t>При злоупотреблении хмельными напитками </a:t>
            </a:r>
            <a:r>
              <a:rPr lang="ru-RU" b="1" dirty="0"/>
              <a:t>у лиц подросткового возраста могут развиться</a:t>
            </a:r>
            <a:r>
              <a:rPr lang="ru-RU" dirty="0"/>
              <a:t>:</a:t>
            </a:r>
          </a:p>
          <a:p>
            <a:r>
              <a:rPr lang="ru-RU" dirty="0"/>
              <a:t>Расстройства работы ЖКТ</a:t>
            </a:r>
          </a:p>
          <a:p>
            <a:r>
              <a:rPr lang="ru-RU" dirty="0"/>
              <a:t>Гепатиты</a:t>
            </a:r>
          </a:p>
          <a:p>
            <a:r>
              <a:rPr lang="ru-RU" dirty="0"/>
              <a:t>Патологии поджелудочной железы</a:t>
            </a:r>
          </a:p>
          <a:p>
            <a:r>
              <a:rPr lang="ru-RU" dirty="0"/>
              <a:t>Воспалительные процессы в почках</a:t>
            </a:r>
          </a:p>
          <a:p>
            <a:r>
              <a:rPr lang="ru-RU" dirty="0"/>
              <a:t>Заболевания мочевыводящей системы</a:t>
            </a:r>
          </a:p>
          <a:p>
            <a:r>
              <a:rPr lang="ru-RU" dirty="0"/>
              <a:t>Бронхиты, пневмосклероз, туберкулез легких</a:t>
            </a:r>
          </a:p>
          <a:p>
            <a:r>
              <a:rPr lang="ru-RU" dirty="0"/>
              <a:t>Эндокринные патологии</a:t>
            </a:r>
          </a:p>
          <a:p>
            <a:r>
              <a:rPr lang="ru-RU" dirty="0"/>
              <a:t>Изменение кровяного состава</a:t>
            </a:r>
          </a:p>
          <a:p>
            <a:r>
              <a:rPr lang="ru-RU" dirty="0"/>
              <a:t>Но самым страшным является то, что алкоголь убийственно действует на клетки мозга, в результате чего меняется поведение подростков. Они начинают вести разгульный образ жизни, опускаются до воровства и преступлений</a:t>
            </a:r>
            <a:r>
              <a:rPr lang="ru-RU" dirty="0" smtClean="0"/>
              <a:t>.</a:t>
            </a:r>
            <a:r>
              <a:rPr lang="ru-RU" dirty="0"/>
              <a:t/>
            </a:r>
            <a:br>
              <a:rPr lang="ru-RU" dirty="0"/>
            </a:br>
            <a:endParaRPr lang="ru-RU" dirty="0"/>
          </a:p>
        </p:txBody>
      </p:sp>
    </p:spTree>
    <p:extLst>
      <p:ext uri="{BB962C8B-B14F-4D97-AF65-F5344CB8AC3E}">
        <p14:creationId xmlns:p14="http://schemas.microsoft.com/office/powerpoint/2010/main" val="3033032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Здоровый образ жизни подростка.</a:t>
            </a:r>
            <a:endParaRPr lang="ru-RU" dirty="0"/>
          </a:p>
        </p:txBody>
      </p:sp>
      <p:sp>
        <p:nvSpPr>
          <p:cNvPr id="3" name="Объект 2"/>
          <p:cNvSpPr>
            <a:spLocks noGrp="1"/>
          </p:cNvSpPr>
          <p:nvPr>
            <p:ph idx="1"/>
          </p:nvPr>
        </p:nvSpPr>
        <p:spPr>
          <a:xfrm>
            <a:off x="5509260" y="1690688"/>
            <a:ext cx="5844540" cy="4486275"/>
          </a:xfrm>
        </p:spPr>
        <p:txBody>
          <a:bodyPr>
            <a:normAutofit/>
          </a:bodyPr>
          <a:lstStyle/>
          <a:p>
            <a:pPr marL="0" indent="0">
              <a:buNone/>
            </a:pPr>
            <a:endParaRPr lang="ru-RU" dirty="0" smtClean="0"/>
          </a:p>
          <a:p>
            <a:r>
              <a:rPr lang="ru-RU" dirty="0" smtClean="0"/>
              <a:t>Посещение и  поощрение </a:t>
            </a:r>
            <a:r>
              <a:rPr lang="ru-RU" dirty="0"/>
              <a:t>хороших привычек – спортивных занятий, танцев, туризма и пр. Они могут стать барьером на пути развития алкогольного пристрастия и стать отличной </a:t>
            </a:r>
            <a:r>
              <a:rPr lang="ru-RU" dirty="0" smtClean="0"/>
              <a:t>альтернативой.</a:t>
            </a:r>
            <a:r>
              <a:rPr lang="ru-RU" dirty="0"/>
              <a:t/>
            </a:r>
            <a:br>
              <a:rPr lang="ru-RU" dirty="0"/>
            </a:b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029" y="2034540"/>
            <a:ext cx="4671892" cy="3764914"/>
          </a:xfrm>
          <a:prstGeom prst="rect">
            <a:avLst/>
          </a:prstGeom>
        </p:spPr>
      </p:pic>
    </p:spTree>
    <p:extLst>
      <p:ext uri="{BB962C8B-B14F-4D97-AF65-F5344CB8AC3E}">
        <p14:creationId xmlns:p14="http://schemas.microsoft.com/office/powerpoint/2010/main" val="391633598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Употребление алкоголизма в подростковом возрасте  недопустимо.</a:t>
            </a:r>
            <a:endParaRPr lang="ru-RU" dirty="0"/>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29640" y="2251880"/>
            <a:ext cx="6981018" cy="4652633"/>
          </a:xfrm>
        </p:spPr>
      </p:pic>
      <p:sp>
        <p:nvSpPr>
          <p:cNvPr id="5" name="Прямоугольник 4"/>
          <p:cNvSpPr/>
          <p:nvPr/>
        </p:nvSpPr>
        <p:spPr>
          <a:xfrm>
            <a:off x="8298180" y="2148840"/>
            <a:ext cx="3223260" cy="4524315"/>
          </a:xfrm>
          <a:prstGeom prst="rect">
            <a:avLst/>
          </a:prstGeom>
        </p:spPr>
        <p:txBody>
          <a:bodyPr wrap="square">
            <a:spAutoFit/>
          </a:bodyPr>
          <a:lstStyle/>
          <a:p>
            <a:r>
              <a:rPr lang="ru-RU" dirty="0" smtClean="0"/>
              <a:t>Употребление алкоголя в подростковом возрасте недопустимо — юный неокрепший организм вдвойне подвержен негативному воздействию этилового спирта. Однако если болезнь имеется, важно как можно раньше начать </a:t>
            </a:r>
            <a:r>
              <a:rPr lang="ru-RU" b="1" dirty="0" smtClean="0"/>
              <a:t>лечение подросткового алкоголизма</a:t>
            </a:r>
            <a:r>
              <a:rPr lang="ru-RU" dirty="0" smtClean="0"/>
              <a:t>. </a:t>
            </a:r>
          </a:p>
          <a:p>
            <a:r>
              <a:rPr lang="ru-RU" dirty="0" smtClean="0"/>
              <a:t>Для эффективной борьбы с недугом важно соблюсти два условия:</a:t>
            </a:r>
          </a:p>
          <a:p>
            <a:pPr>
              <a:buFont typeface="Arial" panose="020B0604020202020204" pitchFamily="34" charset="0"/>
              <a:buChar char="•"/>
            </a:pPr>
            <a:r>
              <a:rPr lang="ru-RU" dirty="0" smtClean="0"/>
              <a:t>выявить и диагностировать заболевания;</a:t>
            </a:r>
            <a:endParaRPr lang="ru-RU" dirty="0"/>
          </a:p>
        </p:txBody>
      </p:sp>
    </p:spTree>
    <p:extLst>
      <p:ext uri="{BB962C8B-B14F-4D97-AF65-F5344CB8AC3E}">
        <p14:creationId xmlns:p14="http://schemas.microsoft.com/office/powerpoint/2010/main" val="19493029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Лечение подросткового алкоголизма по методике Аллена </a:t>
            </a:r>
            <a:r>
              <a:rPr lang="ru-RU" b="1" dirty="0" err="1" smtClean="0"/>
              <a:t>Карра</a:t>
            </a:r>
            <a:r>
              <a:rPr lang="ru-RU" b="1" dirty="0" smtClean="0"/>
              <a:t>.</a:t>
            </a:r>
            <a:endParaRPr lang="ru-RU" dirty="0"/>
          </a:p>
        </p:txBody>
      </p:sp>
      <p:sp>
        <p:nvSpPr>
          <p:cNvPr id="3" name="Объект 2"/>
          <p:cNvSpPr>
            <a:spLocks noGrp="1"/>
          </p:cNvSpPr>
          <p:nvPr>
            <p:ph idx="1"/>
          </p:nvPr>
        </p:nvSpPr>
        <p:spPr/>
        <p:txBody>
          <a:bodyPr>
            <a:normAutofit fontScale="77500" lnSpcReduction="20000"/>
          </a:bodyPr>
          <a:lstStyle/>
          <a:p>
            <a:r>
              <a:rPr lang="ru-RU" dirty="0" smtClean="0"/>
              <a:t>В своей книге «Легкий способ бросить пить» автор предлагает попрощаться со многими заблуждениями и доказывает следующее:</a:t>
            </a:r>
          </a:p>
          <a:p>
            <a:r>
              <a:rPr lang="ru-RU" dirty="0" smtClean="0"/>
              <a:t>зависимость от алкоголя излечима;</a:t>
            </a:r>
          </a:p>
          <a:p>
            <a:r>
              <a:rPr lang="ru-RU" dirty="0" smtClean="0"/>
              <a:t>при наличии искреннего желания недуг можно побороть безболезненно и легко;</a:t>
            </a:r>
          </a:p>
          <a:p>
            <a:r>
              <a:rPr lang="ru-RU" dirty="0" smtClean="0"/>
              <a:t>лечение алкоголизма у взрослых и подростков может проходить без значительных физических и психологических мук;</a:t>
            </a:r>
          </a:p>
          <a:p>
            <a:r>
              <a:rPr lang="ru-RU" dirty="0" smtClean="0"/>
              <a:t>для успеха необходим лишь позитивный настрой и желание покончить с проблемой раз и навсегда.</a:t>
            </a:r>
          </a:p>
          <a:p>
            <a:r>
              <a:rPr lang="ru-RU" dirty="0" smtClean="0"/>
              <a:t>Книга уже способствовала эффективному лечению подросткового алкоголизма — имеются тысячи примеров удачного применения методики на практике! Недаром она считается бестселлером во многих странах мира. </a:t>
            </a:r>
          </a:p>
          <a:p>
            <a:r>
              <a:rPr lang="ru-RU" dirty="0" smtClean="0"/>
              <a:t>Помните, подростки не обеспокоены состоянием своего здоровья, поэтому необходимо убедить их в наличии алкоголизма и </a:t>
            </a:r>
            <a:r>
              <a:rPr lang="ru-RU" smtClean="0"/>
              <a:t>необходимости лечения.</a:t>
            </a:r>
          </a:p>
          <a:p>
            <a:endParaRPr lang="ru-RU" dirty="0"/>
          </a:p>
        </p:txBody>
      </p:sp>
    </p:spTree>
    <p:extLst>
      <p:ext uri="{BB962C8B-B14F-4D97-AF65-F5344CB8AC3E}">
        <p14:creationId xmlns:p14="http://schemas.microsoft.com/office/powerpoint/2010/main" val="21796197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1005</Words>
  <Application>Microsoft Office PowerPoint</Application>
  <PresentationFormat>Широкоэкранный</PresentationFormat>
  <Paragraphs>43</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Calibri Light</vt:lpstr>
      <vt:lpstr>Office Theme</vt:lpstr>
      <vt:lpstr>О вреде алкоголя.</vt:lpstr>
      <vt:lpstr>Алкоголизм и подростки.</vt:lpstr>
      <vt:lpstr>Как сделать модной трезвую жизнь?</vt:lpstr>
      <vt:lpstr>                   Cпиртное –   это тот же наркотик.</vt:lpstr>
      <vt:lpstr>Влияние алкоголя на молодой организм.</vt:lpstr>
      <vt:lpstr>Алкоголь убивает клетки мозга.</vt:lpstr>
      <vt:lpstr>Здоровый образ жизни подростка.</vt:lpstr>
      <vt:lpstr>Употребление алкоголизма в подростковом возрасте  недопустимо.</vt:lpstr>
      <vt:lpstr>Лечение подросткового алкоголизма по методике Аллена Карра.</vt:lpstr>
      <vt:lpstr>Стационарное лечение алкоголизма.</vt:lpstr>
      <vt:lpstr>Амбулаторное лечение алкоголизма.</vt:lpstr>
      <vt:lpstr>             Платное лечение алкоголизма.</vt:lpstr>
      <vt:lpstr>                          Кодирование.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Алкоголизм и подростки.</dc:title>
  <dc:creator>user</dc:creator>
  <cp:lastModifiedBy>Кан-Демир</cp:lastModifiedBy>
  <cp:revision>40</cp:revision>
  <dcterms:created xsi:type="dcterms:W3CDTF">2014-10-12T08:19:23Z</dcterms:created>
  <dcterms:modified xsi:type="dcterms:W3CDTF">2016-02-13T11:04:16Z</dcterms:modified>
</cp:coreProperties>
</file>