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79" r:id="rId2"/>
    <p:sldId id="258" r:id="rId3"/>
    <p:sldId id="259" r:id="rId4"/>
    <p:sldId id="260" r:id="rId5"/>
    <p:sldId id="262" r:id="rId6"/>
    <p:sldId id="263" r:id="rId7"/>
    <p:sldId id="277" r:id="rId8"/>
    <p:sldId id="278" r:id="rId9"/>
    <p:sldId id="264" r:id="rId10"/>
    <p:sldId id="265" r:id="rId11"/>
    <p:sldId id="266" r:id="rId12"/>
    <p:sldId id="269" r:id="rId13"/>
    <p:sldId id="270" r:id="rId14"/>
    <p:sldId id="268" r:id="rId15"/>
    <p:sldId id="272" r:id="rId16"/>
    <p:sldId id="273" r:id="rId17"/>
    <p:sldId id="274" r:id="rId18"/>
    <p:sldId id="275" r:id="rId19"/>
    <p:sldId id="276" r:id="rId20"/>
    <p:sldId id="261" r:id="rId2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0" d="100"/>
          <a:sy n="70" d="100"/>
        </p:scale>
        <p:origin x="1386" y="72"/>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30" name="Date Placeholder 29"/>
          <p:cNvSpPr>
            <a:spLocks noGrp="1"/>
          </p:cNvSpPr>
          <p:nvPr>
            <p:ph type="dt" sz="half" idx="10"/>
          </p:nvPr>
        </p:nvSpPr>
        <p:spPr/>
        <p:txBody>
          <a:bodyPr/>
          <a:lstStyle/>
          <a:p>
            <a:fld id="{CCD211C0-A1AA-4D4B-B565-FB2B5BC33A12}" type="datetimeFigureOut">
              <a:rPr lang="ru-RU" smtClean="0"/>
              <a:t>12.02.2016</a:t>
            </a:fld>
            <a:endParaRPr lang="ru-RU"/>
          </a:p>
        </p:txBody>
      </p:sp>
      <p:sp>
        <p:nvSpPr>
          <p:cNvPr id="19" name="Footer Placeholder 18"/>
          <p:cNvSpPr>
            <a:spLocks noGrp="1"/>
          </p:cNvSpPr>
          <p:nvPr>
            <p:ph type="ftr" sz="quarter" idx="11"/>
          </p:nvPr>
        </p:nvSpPr>
        <p:spPr/>
        <p:txBody>
          <a:bodyPr/>
          <a:lstStyle/>
          <a:p>
            <a:endParaRPr lang="ru-RU"/>
          </a:p>
        </p:txBody>
      </p:sp>
      <p:sp>
        <p:nvSpPr>
          <p:cNvPr id="27" name="Slide Number Placeholder 26"/>
          <p:cNvSpPr>
            <a:spLocks noGrp="1"/>
          </p:cNvSpPr>
          <p:nvPr>
            <p:ph type="sldNum" sz="quarter" idx="12"/>
          </p:nvPr>
        </p:nvSpPr>
        <p:spPr/>
        <p:txBody>
          <a:bodyPr/>
          <a:lstStyle/>
          <a:p>
            <a:fld id="{748480A3-89BD-470A-B6E5-1A353E05F3B1}"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CCD211C0-A1AA-4D4B-B565-FB2B5BC33A12}" type="datetimeFigureOut">
              <a:rPr lang="ru-RU" smtClean="0"/>
              <a:t>12.02.2016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8480A3-89BD-470A-B6E5-1A353E05F3B1}"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ru-RU" smtClean="0"/>
              <a:t>Образец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CCD211C0-A1AA-4D4B-B565-FB2B5BC33A12}" type="datetimeFigureOut">
              <a:rPr lang="ru-RU" smtClean="0"/>
              <a:t>12.02.2016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8480A3-89BD-470A-B6E5-1A353E05F3B1}"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ru-RU" smtClean="0"/>
              <a:t>Образец заголовка</a:t>
            </a:r>
            <a:endParaRPr kumimoji="0" lang="en-US"/>
          </a:p>
        </p:txBody>
      </p:sp>
      <p:sp>
        <p:nvSpPr>
          <p:cNvPr id="3" name="Content Placeholder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Date Placeholder 3"/>
          <p:cNvSpPr>
            <a:spLocks noGrp="1"/>
          </p:cNvSpPr>
          <p:nvPr>
            <p:ph type="dt" sz="half" idx="10"/>
          </p:nvPr>
        </p:nvSpPr>
        <p:spPr/>
        <p:txBody>
          <a:bodyPr/>
          <a:lstStyle/>
          <a:p>
            <a:fld id="{CCD211C0-A1AA-4D4B-B565-FB2B5BC33A12}" type="datetimeFigureOut">
              <a:rPr lang="ru-RU" smtClean="0"/>
              <a:t>12.02.2016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8480A3-89BD-470A-B6E5-1A353E05F3B1}"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Date Placeholder 3"/>
          <p:cNvSpPr>
            <a:spLocks noGrp="1"/>
          </p:cNvSpPr>
          <p:nvPr>
            <p:ph type="dt" sz="half" idx="10"/>
          </p:nvPr>
        </p:nvSpPr>
        <p:spPr/>
        <p:txBody>
          <a:bodyPr/>
          <a:lstStyle/>
          <a:p>
            <a:fld id="{CCD211C0-A1AA-4D4B-B565-FB2B5BC33A12}" type="datetimeFigureOut">
              <a:rPr lang="ru-RU" smtClean="0"/>
              <a:t>12.02.2016</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748480A3-89BD-470A-B6E5-1A353E05F3B1}" type="slidenum">
              <a:rPr lang="ru-RU" smtClean="0"/>
              <a:t>‹#›</a:t>
            </a:fld>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ru-RU" smtClean="0"/>
              <a:t>Образец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CCD211C0-A1AA-4D4B-B565-FB2B5BC33A12}" type="datetimeFigureOut">
              <a:rPr lang="ru-RU" smtClean="0"/>
              <a:t>12.02.2016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48480A3-89BD-470A-B6E5-1A353E05F3B1}"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ru-RU" smtClean="0"/>
              <a:t>Образец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Date Placeholder 6"/>
          <p:cNvSpPr>
            <a:spLocks noGrp="1"/>
          </p:cNvSpPr>
          <p:nvPr>
            <p:ph type="dt" sz="half" idx="10"/>
          </p:nvPr>
        </p:nvSpPr>
        <p:spPr/>
        <p:txBody>
          <a:bodyPr/>
          <a:lstStyle/>
          <a:p>
            <a:fld id="{CCD211C0-A1AA-4D4B-B565-FB2B5BC33A12}" type="datetimeFigureOut">
              <a:rPr lang="ru-RU" smtClean="0"/>
              <a:t>12.02.2016</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748480A3-89BD-470A-B6E5-1A353E05F3B1}"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Date Placeholder 2"/>
          <p:cNvSpPr>
            <a:spLocks noGrp="1"/>
          </p:cNvSpPr>
          <p:nvPr>
            <p:ph type="dt" sz="half" idx="10"/>
          </p:nvPr>
        </p:nvSpPr>
        <p:spPr/>
        <p:txBody>
          <a:bodyPr/>
          <a:lstStyle/>
          <a:p>
            <a:fld id="{CCD211C0-A1AA-4D4B-B565-FB2B5BC33A12}" type="datetimeFigureOut">
              <a:rPr lang="ru-RU" smtClean="0"/>
              <a:t>12.02.2016</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748480A3-89BD-470A-B6E5-1A353E05F3B1}"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211C0-A1AA-4D4B-B565-FB2B5BC33A12}" type="datetimeFigureOut">
              <a:rPr lang="ru-RU" smtClean="0"/>
              <a:t>12.02.2016</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748480A3-89BD-470A-B6E5-1A353E05F3B1}"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ru-RU" smtClean="0"/>
              <a:t>Образец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ru-RU" smtClean="0"/>
              <a:t>Образец текста</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Date Placeholder 4"/>
          <p:cNvSpPr>
            <a:spLocks noGrp="1"/>
          </p:cNvSpPr>
          <p:nvPr>
            <p:ph type="dt" sz="half" idx="10"/>
          </p:nvPr>
        </p:nvSpPr>
        <p:spPr/>
        <p:txBody>
          <a:bodyPr/>
          <a:lstStyle/>
          <a:p>
            <a:fld id="{CCD211C0-A1AA-4D4B-B565-FB2B5BC33A12}" type="datetimeFigureOut">
              <a:rPr lang="ru-RU" smtClean="0"/>
              <a:t>12.02.2016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748480A3-89BD-470A-B6E5-1A353E05F3B1}"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ru-RU" smtClean="0"/>
              <a:t>Образец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ru-RU" smtClean="0"/>
              <a:t>Образец текста</a:t>
            </a:r>
          </a:p>
        </p:txBody>
      </p:sp>
      <p:sp>
        <p:nvSpPr>
          <p:cNvPr id="5" name="Date Placeholder 4"/>
          <p:cNvSpPr>
            <a:spLocks noGrp="1"/>
          </p:cNvSpPr>
          <p:nvPr>
            <p:ph type="dt" sz="half" idx="10"/>
          </p:nvPr>
        </p:nvSpPr>
        <p:spPr/>
        <p:txBody>
          <a:bodyPr/>
          <a:lstStyle/>
          <a:p>
            <a:fld id="{CCD211C0-A1AA-4D4B-B565-FB2B5BC33A12}" type="datetimeFigureOut">
              <a:rPr lang="ru-RU" smtClean="0"/>
              <a:t>12.02.2016</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a:xfrm>
            <a:off x="8077200" y="6356350"/>
            <a:ext cx="609600" cy="365125"/>
          </a:xfrm>
        </p:spPr>
        <p:txBody>
          <a:bodyPr/>
          <a:lstStyle/>
          <a:p>
            <a:fld id="{748480A3-89BD-470A-B6E5-1A353E05F3B1}" type="slidenum">
              <a:rPr lang="ru-RU" smtClean="0"/>
              <a:t>‹#›</a:t>
            </a:fld>
            <a:endParaRPr lang="ru-RU"/>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ru-RU" smtClean="0"/>
              <a:t>Вставка рисунка</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ru-RU" smtClean="0"/>
              <a:t>Образец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CD211C0-A1AA-4D4B-B565-FB2B5BC33A12}" type="datetimeFigureOut">
              <a:rPr lang="ru-RU" smtClean="0"/>
              <a:t>12.02.2016</a:t>
            </a:fld>
            <a:endParaRPr lang="ru-RU"/>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ru-RU"/>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48480A3-89BD-470A-B6E5-1A353E05F3B1}" type="slidenum">
              <a:rPr lang="ru-RU" smtClean="0"/>
              <a:t>‹#›</a:t>
            </a:fld>
            <a:endParaRPr lang="ru-RU"/>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gif"/><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7.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6.png"/><Relationship Id="rId5" Type="http://schemas.openxmlformats.org/officeDocument/2006/relationships/image" Target="../media/image49.jpeg"/><Relationship Id="rId4" Type="http://schemas.openxmlformats.org/officeDocument/2006/relationships/image" Target="../media/image48.jpe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microsoft.com/office/2007/relationships/media" Target="../media/media3.mp3"/><Relationship Id="rId7" Type="http://schemas.openxmlformats.org/officeDocument/2006/relationships/image" Target="../media/image8.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7.png"/><Relationship Id="rId5" Type="http://schemas.openxmlformats.org/officeDocument/2006/relationships/slideLayout" Target="../slideLayouts/slideLayout7.xml"/><Relationship Id="rId10" Type="http://schemas.openxmlformats.org/officeDocument/2006/relationships/image" Target="../media/image10.png"/><Relationship Id="rId4" Type="http://schemas.openxmlformats.org/officeDocument/2006/relationships/audio" Target="../media/media3.mp3"/><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6.png"/><Relationship Id="rId4" Type="http://schemas.openxmlformats.org/officeDocument/2006/relationships/image" Target="../media/image15.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p3"/><Relationship Id="rId1" Type="http://schemas.microsoft.com/office/2007/relationships/media" Target="../media/media5.mp3"/><Relationship Id="rId5" Type="http://schemas.openxmlformats.org/officeDocument/2006/relationships/image" Target="../media/image10.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83645" y="476672"/>
            <a:ext cx="8280920" cy="1195199"/>
          </a:xfrm>
          <a:prstGeom prst="rect">
            <a:avLst/>
          </a:prstGeom>
        </p:spPr>
        <p:txBody>
          <a:bodyPr wrap="square">
            <a:spAutoFit/>
          </a:bodyPr>
          <a:lstStyle/>
          <a:p>
            <a:pPr lvl="0" algn="ctr">
              <a:lnSpc>
                <a:spcPts val="1380"/>
              </a:lnSpc>
              <a:spcAft>
                <a:spcPts val="1000"/>
              </a:spcAft>
              <a:tabLst>
                <a:tab pos="450215" algn="l"/>
              </a:tabLst>
            </a:pPr>
            <a:endParaRPr lang="ru-RU" sz="2400" dirty="0">
              <a:solidFill>
                <a:srgbClr val="00000A"/>
              </a:solidFill>
              <a:latin typeface="Verdana" panose="020B0604030504040204" pitchFamily="34" charset="0"/>
              <a:ea typeface="Verdana" panose="020B0604030504040204" pitchFamily="34" charset="0"/>
              <a:cs typeface="Verdana" panose="020B0604030504040204" pitchFamily="34" charset="0"/>
            </a:endParaRPr>
          </a:p>
          <a:p>
            <a:pPr lvl="0" algn="ctr">
              <a:lnSpc>
                <a:spcPts val="1380"/>
              </a:lnSpc>
              <a:spcAft>
                <a:spcPts val="1000"/>
              </a:spcAft>
              <a:tabLst>
                <a:tab pos="450215" algn="l"/>
              </a:tabLst>
            </a:pPr>
            <a:r>
              <a:rPr lang="ru-RU" sz="2000" dirty="0" smtClean="0">
                <a:solidFill>
                  <a:srgbClr val="00000A"/>
                </a:solidFill>
                <a:latin typeface="Verdana" panose="020B0604030504040204" pitchFamily="34" charset="0"/>
                <a:ea typeface="Verdana" panose="020B0604030504040204" pitchFamily="34" charset="0"/>
                <a:cs typeface="Verdana" panose="020B0604030504040204" pitchFamily="34" charset="0"/>
              </a:rPr>
              <a:t>Министерство </a:t>
            </a:r>
            <a:r>
              <a:rPr lang="ru-RU" sz="2000" dirty="0">
                <a:solidFill>
                  <a:srgbClr val="00000A"/>
                </a:solidFill>
                <a:latin typeface="Verdana" panose="020B0604030504040204" pitchFamily="34" charset="0"/>
                <a:ea typeface="Verdana" panose="020B0604030504040204" pitchFamily="34" charset="0"/>
                <a:cs typeface="Verdana" panose="020B0604030504040204" pitchFamily="34" charset="0"/>
              </a:rPr>
              <a:t>социального развития и </a:t>
            </a:r>
            <a:r>
              <a:rPr lang="ru-RU" sz="2000" dirty="0" smtClean="0">
                <a:solidFill>
                  <a:srgbClr val="00000A"/>
                </a:solidFill>
                <a:latin typeface="Verdana" panose="020B0604030504040204" pitchFamily="34" charset="0"/>
                <a:ea typeface="Verdana" panose="020B0604030504040204" pitchFamily="34" charset="0"/>
                <a:cs typeface="Verdana" panose="020B0604030504040204" pitchFamily="34" charset="0"/>
              </a:rPr>
              <a:t>семейной</a:t>
            </a:r>
          </a:p>
          <a:p>
            <a:pPr lvl="0" algn="ctr">
              <a:lnSpc>
                <a:spcPts val="1380"/>
              </a:lnSpc>
              <a:spcAft>
                <a:spcPts val="1000"/>
              </a:spcAft>
              <a:tabLst>
                <a:tab pos="450215" algn="l"/>
              </a:tabLst>
            </a:pPr>
            <a:r>
              <a:rPr lang="ru-RU" sz="2000" dirty="0" smtClean="0">
                <a:solidFill>
                  <a:srgbClr val="00000A"/>
                </a:solidFill>
                <a:latin typeface="Verdana" panose="020B0604030504040204" pitchFamily="34" charset="0"/>
                <a:ea typeface="Verdana" panose="020B0604030504040204" pitchFamily="34" charset="0"/>
                <a:cs typeface="Verdana" panose="020B0604030504040204" pitchFamily="34" charset="0"/>
              </a:rPr>
              <a:t> политики</a:t>
            </a:r>
            <a:endParaRPr lang="ru-RU" sz="2000" dirty="0">
              <a:solidFill>
                <a:srgbClr val="00000A"/>
              </a:solidFill>
              <a:latin typeface="Verdana" panose="020B0604030504040204" pitchFamily="34" charset="0"/>
              <a:ea typeface="Verdana" panose="020B0604030504040204" pitchFamily="34" charset="0"/>
              <a:cs typeface="Verdana" panose="020B0604030504040204" pitchFamily="34" charset="0"/>
            </a:endParaRPr>
          </a:p>
          <a:p>
            <a:pPr lvl="0">
              <a:lnSpc>
                <a:spcPts val="1380"/>
              </a:lnSpc>
              <a:spcAft>
                <a:spcPts val="1000"/>
              </a:spcAft>
              <a:tabLst>
                <a:tab pos="450215" algn="l"/>
              </a:tabLst>
            </a:pPr>
            <a:r>
              <a:rPr lang="ru-RU" sz="2000" dirty="0">
                <a:solidFill>
                  <a:srgbClr val="00000A"/>
                </a:solidFill>
                <a:latin typeface="Verdana" panose="020B0604030504040204" pitchFamily="34" charset="0"/>
                <a:ea typeface="Verdana" panose="020B0604030504040204" pitchFamily="34" charset="0"/>
                <a:cs typeface="Verdana" panose="020B0604030504040204" pitchFamily="34" charset="0"/>
              </a:rPr>
              <a:t>                     </a:t>
            </a:r>
            <a:r>
              <a:rPr lang="ru-RU" sz="2000" dirty="0" smtClean="0">
                <a:solidFill>
                  <a:srgbClr val="00000A"/>
                </a:solidFill>
                <a:latin typeface="Verdana" panose="020B0604030504040204" pitchFamily="34" charset="0"/>
                <a:ea typeface="Verdana" panose="020B0604030504040204" pitchFamily="34" charset="0"/>
                <a:cs typeface="Verdana" panose="020B0604030504040204" pitchFamily="34" charset="0"/>
              </a:rPr>
              <a:t>         Краснодарского края</a:t>
            </a:r>
            <a:endParaRPr lang="ru-RU" sz="2000" dirty="0">
              <a:solidFill>
                <a:srgbClr val="00000A"/>
              </a:solidFill>
              <a:latin typeface="Verdana" panose="020B0604030504040204" pitchFamily="34" charset="0"/>
              <a:ea typeface="Verdana" panose="020B0604030504040204" pitchFamily="34" charset="0"/>
              <a:cs typeface="Verdana" panose="020B0604030504040204" pitchFamily="34" charset="0"/>
            </a:endParaRPr>
          </a:p>
        </p:txBody>
      </p:sp>
      <p:sp>
        <p:nvSpPr>
          <p:cNvPr id="3" name="Прямоугольник 2"/>
          <p:cNvSpPr/>
          <p:nvPr/>
        </p:nvSpPr>
        <p:spPr>
          <a:xfrm>
            <a:off x="1043608" y="1827666"/>
            <a:ext cx="7620957" cy="923330"/>
          </a:xfrm>
          <a:prstGeom prst="rect">
            <a:avLst/>
          </a:prstGeom>
        </p:spPr>
        <p:txBody>
          <a:bodyPr wrap="square">
            <a:spAutoFit/>
          </a:bodyPr>
          <a:lstStyle/>
          <a:p>
            <a:r>
              <a:rPr lang="ru-RU" dirty="0">
                <a:latin typeface="Verdana" panose="020B0604030504040204" pitchFamily="34" charset="0"/>
                <a:ea typeface="Verdana" panose="020B0604030504040204" pitchFamily="34" charset="0"/>
                <a:cs typeface="Verdana" panose="020B0604030504040204" pitchFamily="34" charset="0"/>
              </a:rPr>
              <a:t>Государственное казенное образовательное учреждение  </a:t>
            </a:r>
            <a:r>
              <a:rPr lang="ru-RU" dirty="0" smtClean="0">
                <a:latin typeface="Verdana" panose="020B0604030504040204" pitchFamily="34" charset="0"/>
                <a:ea typeface="Verdana" panose="020B0604030504040204" pitchFamily="34" charset="0"/>
                <a:cs typeface="Verdana" panose="020B0604030504040204" pitchFamily="34" charset="0"/>
              </a:rPr>
              <a:t>Краснодарского  края  </a:t>
            </a:r>
            <a:r>
              <a:rPr lang="ru-RU" dirty="0">
                <a:latin typeface="Verdana" panose="020B0604030504040204" pitchFamily="34" charset="0"/>
                <a:ea typeface="Verdana" panose="020B0604030504040204" pitchFamily="34" charset="0"/>
                <a:cs typeface="Verdana" panose="020B0604030504040204" pitchFamily="34" charset="0"/>
              </a:rPr>
              <a:t>«Новолеушковская школа – интернат с профессиональным   обучением»</a:t>
            </a:r>
          </a:p>
        </p:txBody>
      </p:sp>
      <p:sp>
        <p:nvSpPr>
          <p:cNvPr id="4" name="Rectangle 2"/>
          <p:cNvSpPr>
            <a:spLocks noChangeArrowheads="1"/>
          </p:cNvSpPr>
          <p:nvPr/>
        </p:nvSpPr>
        <p:spPr bwMode="auto">
          <a:xfrm>
            <a:off x="383645" y="2750996"/>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5" name="Поле 1"/>
          <p:cNvSpPr txBox="1">
            <a:spLocks noChangeArrowheads="1"/>
          </p:cNvSpPr>
          <p:nvPr/>
        </p:nvSpPr>
        <p:spPr bwMode="auto">
          <a:xfrm>
            <a:off x="2382216" y="3501008"/>
            <a:ext cx="434529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36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Парад Победы,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altLang="ru-RU" sz="3600" b="1"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вдаль уходят беды</a:t>
            </a:r>
            <a:r>
              <a:rPr kumimoji="0" lang="ru-RU" altLang="ru-RU" sz="3600" b="1" i="0" u="none" strike="noStrike" cap="none" normalizeH="0" baseline="0" dirty="0" smtClean="0">
                <a:ln>
                  <a:noFill/>
                </a:ln>
                <a:solidFill>
                  <a:srgbClr val="FF0000"/>
                </a:solidFill>
                <a:effectLst/>
                <a:latin typeface="Calibri"/>
                <a:ea typeface="Calibri" pitchFamily="34" charset="0"/>
                <a:cs typeface="Times New Roman" pitchFamily="18" charset="0"/>
              </a:rPr>
              <a:t>…</a:t>
            </a:r>
          </a:p>
        </p:txBody>
      </p:sp>
      <p:sp>
        <p:nvSpPr>
          <p:cNvPr id="6" name="Rectangle 4"/>
          <p:cNvSpPr>
            <a:spLocks noChangeArrowheads="1"/>
          </p:cNvSpPr>
          <p:nvPr/>
        </p:nvSpPr>
        <p:spPr bwMode="auto">
          <a:xfrm>
            <a:off x="827584" y="2533320"/>
            <a:ext cx="6489277" cy="892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altLang="ru-RU" sz="16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Внеклассное мероприятие к 70-летию Великой Победы</a:t>
            </a:r>
          </a:p>
          <a:p>
            <a:pPr marL="0" marR="0" lvl="0" indent="0" algn="l" defTabSz="914400" rtl="0" eaLnBrk="0" fontAlgn="base" latinLnBrk="0" hangingPunct="0">
              <a:lnSpc>
                <a:spcPct val="100000"/>
              </a:lnSpc>
              <a:spcBef>
                <a:spcPct val="0"/>
              </a:spcBef>
              <a:spcAft>
                <a:spcPct val="0"/>
              </a:spcAft>
              <a:buClrTx/>
              <a:buSzTx/>
              <a:buFontTx/>
              <a:buNone/>
              <a:tabLst/>
            </a:pPr>
            <a:r>
              <a:rPr lang="ru-RU" altLang="ru-RU" sz="1600" dirty="0">
                <a:latin typeface="Verdana" panose="020B0604030504040204" pitchFamily="34" charset="0"/>
                <a:ea typeface="Verdana" panose="020B0604030504040204" pitchFamily="34" charset="0"/>
                <a:cs typeface="Verdana" panose="020B0604030504040204" pitchFamily="34" charset="0"/>
              </a:rPr>
              <a:t> </a:t>
            </a:r>
            <a:r>
              <a:rPr lang="ru-RU" altLang="ru-RU" sz="1600" dirty="0" smtClean="0">
                <a:latin typeface="Verdana" panose="020B0604030504040204" pitchFamily="34" charset="0"/>
                <a:ea typeface="Verdana" panose="020B0604030504040204" pitchFamily="34" charset="0"/>
                <a:cs typeface="Verdana" panose="020B0604030504040204" pitchFamily="34" charset="0"/>
              </a:rPr>
              <a:t>                                                          </a:t>
            </a:r>
            <a:endParaRPr kumimoji="0" lang="ru-RU" altLang="ru-RU" sz="1600" b="0" i="0" u="none" strike="noStrike" cap="none" normalizeH="0" baseline="0" dirty="0" smtClean="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8" name="Picture 5"/>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825" y="156359"/>
            <a:ext cx="2054225" cy="559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descr="Архив материалов - Сайт профкома работников образования БМР"/>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259632" y="4959040"/>
            <a:ext cx="2781837" cy="168713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пользователь\YandexDisk\Скриншоты\2014-10-17 17-02-24 Скриншот экрана.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937813" y="108685"/>
            <a:ext cx="1026418" cy="602463"/>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91912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76056" y="1556792"/>
            <a:ext cx="3528392" cy="3693319"/>
          </a:xfrm>
          <a:prstGeom prst="rect">
            <a:avLst/>
          </a:prstGeom>
        </p:spPr>
        <p:txBody>
          <a:bodyPr wrap="square">
            <a:spAutoFit/>
          </a:bodyPr>
          <a:lstStyle/>
          <a:p>
            <a:r>
              <a:rPr lang="ru-RU" dirty="0">
                <a:solidFill>
                  <a:schemeClr val="tx2"/>
                </a:solidFill>
                <a:latin typeface="Verdana" panose="020B0604030504040204" pitchFamily="34" charset="0"/>
                <a:ea typeface="Verdana" panose="020B0604030504040204" pitchFamily="34" charset="0"/>
                <a:cs typeface="Verdana" panose="020B0604030504040204" pitchFamily="34" charset="0"/>
              </a:rPr>
              <a:t>Вдруг оркестр замолкает и сразу же раздается бой 80 барабанов. Появляется специальная рота, которая несет  200 немецких знамен, опущенных до самой брусчатки Красной площади. Они  были захвачены на полях сражений. Гордость третьего рейха была брошена к подножию Мавзолея</a:t>
            </a:r>
          </a:p>
        </p:txBody>
      </p:sp>
      <p:pic>
        <p:nvPicPr>
          <p:cNvPr id="1026" name="Picture 2" descr="varjag_2007 May. 9th, 2010"/>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39552" y="1753083"/>
            <a:ext cx="4248472" cy="330073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62719" y="1764485"/>
            <a:ext cx="4402137" cy="32893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Парад Победителей, г.Москва REIBERT.info"/>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08666" y="1628800"/>
            <a:ext cx="4556190" cy="37644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415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00"/>
                                        <p:tgtEl>
                                          <p:spTgt spid="10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9"/>
                                        </p:tgtEl>
                                        <p:attrNameLst>
                                          <p:attrName>style.visibility</p:attrName>
                                        </p:attrNameLst>
                                      </p:cBhvr>
                                      <p:to>
                                        <p:strVal val="visible"/>
                                      </p:to>
                                    </p:set>
                                    <p:animEffect transition="in" filter="wipe(down)">
                                      <p:cBhvr>
                                        <p:cTn id="12"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220072" y="260648"/>
            <a:ext cx="3491880" cy="6074035"/>
          </a:xfrm>
          <a:prstGeom prst="rect">
            <a:avLst/>
          </a:prstGeom>
        </p:spPr>
        <p:txBody>
          <a:bodyPr wrap="square">
            <a:spAutoFit/>
          </a:bodyPr>
          <a:lstStyle/>
          <a:p>
            <a:pPr>
              <a:lnSpc>
                <a:spcPct val="115000"/>
              </a:lnSpc>
              <a:spcAft>
                <a:spcPts val="0"/>
              </a:spcAft>
            </a:pPr>
            <a:r>
              <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rPr>
              <a:t>За два часа парада по Красной площади прошли 24 маршала, 249 генералов, 2536 офицеров, 31 116 сержантов, старшин и солдат.</a:t>
            </a:r>
          </a:p>
          <a:p>
            <a:pPr>
              <a:lnSpc>
                <a:spcPct val="115000"/>
              </a:lnSpc>
              <a:spcAft>
                <a:spcPts val="0"/>
              </a:spcAft>
            </a:pPr>
            <a:r>
              <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rPr>
              <a:t>    Парад Победы 24 июня 1945 года – это триумф победы советского народа в Великой Отечественной войне, военного искусства наших полководцев, всех вооруженных сил, их боевого духа.</a:t>
            </a:r>
            <a:endParaRPr lang="ru-RU" sz="2000" dirty="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3074" name="Picture 2" descr="Лётчики Фотохронограф"/>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10062" y="1844824"/>
            <a:ext cx="4877058" cy="3251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928852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5536" y="548680"/>
            <a:ext cx="8496944" cy="1015663"/>
          </a:xfrm>
          <a:prstGeom prst="rect">
            <a:avLst/>
          </a:prstGeom>
        </p:spPr>
        <p:txBody>
          <a:bodyPr wrap="square">
            <a:spAutoFit/>
          </a:bodyPr>
          <a:lstStyle/>
          <a:p>
            <a:r>
              <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rPr>
              <a:t>Следующий парад прошел  только 1965 году и был посвящен двадцатой годовщине победы в Великой Отечественной войне</a:t>
            </a:r>
          </a:p>
        </p:txBody>
      </p:sp>
      <p:pic>
        <p:nvPicPr>
          <p:cNvPr id="3074" name="Picture 2" descr="Переводика Вспоминая Первомай"/>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827584" y="1772816"/>
            <a:ext cx="7344816" cy="439969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Парад победы"/>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60386" y="1824356"/>
            <a:ext cx="7312013" cy="43481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106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wipe(down)">
                                      <p:cBhvr>
                                        <p:cTn id="7"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79512" y="188640"/>
            <a:ext cx="8964488" cy="1508105"/>
          </a:xfrm>
          <a:prstGeom prst="rect">
            <a:avLst/>
          </a:prstGeom>
        </p:spPr>
        <p:txBody>
          <a:bodyPr wrap="square">
            <a:spAutoFit/>
          </a:bodyPr>
          <a:lstStyle/>
          <a:p>
            <a:pPr>
              <a:lnSpc>
                <a:spcPct val="115000"/>
              </a:lnSpc>
              <a:spcAft>
                <a:spcPts val="1000"/>
              </a:spcAft>
            </a:pPr>
            <a:r>
              <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rPr>
              <a:t>Второй парад, который был посвящен юбилейной дате, прошел 9 мая 1985 года в честь </a:t>
            </a:r>
            <a:r>
              <a:rPr lang="ru-RU" sz="20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40-летия </a:t>
            </a:r>
            <a:r>
              <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rPr>
              <a:t>Великой Победы. На этом параде впервые было пронесено по Красной площади Знамя Победы,  последний раз прошла военная техника времен войны.</a:t>
            </a:r>
            <a:endParaRPr lang="ru-RU" sz="2000" dirty="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4098" name="Picture 2" descr="Парад Победы 1985 года"/>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545465" y="1916832"/>
            <a:ext cx="5988676" cy="4698523"/>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Скачать Парад Победы в СССР 1985 года (Интервидение) 1985, Документальный фильм, TVRip torrent - Torrents.DataHunt"/>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081825" y="1933222"/>
            <a:ext cx="6452316" cy="468213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Парад Победы 1985 года"/>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085879" y="1933222"/>
            <a:ext cx="6452316" cy="47139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21830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wipe(down)">
                                      <p:cBhvr>
                                        <p:cTn id="7" dur="500"/>
                                        <p:tgtEl>
                                          <p:spTgt spid="410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102"/>
                                        </p:tgtEl>
                                        <p:attrNameLst>
                                          <p:attrName>style.visibility</p:attrName>
                                        </p:attrNameLst>
                                      </p:cBhvr>
                                      <p:to>
                                        <p:strVal val="visible"/>
                                      </p:to>
                                    </p:set>
                                    <p:animEffect transition="in" filter="wipe(down)">
                                      <p:cBhvr>
                                        <p:cTn id="12" dur="500"/>
                                        <p:tgtEl>
                                          <p:spTgt spid="4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21228" y="260648"/>
            <a:ext cx="7236296" cy="1154162"/>
          </a:xfrm>
          <a:prstGeom prst="rect">
            <a:avLst/>
          </a:prstGeom>
        </p:spPr>
        <p:txBody>
          <a:bodyPr wrap="square">
            <a:spAutoFit/>
          </a:bodyPr>
          <a:lstStyle/>
          <a:p>
            <a:pPr>
              <a:lnSpc>
                <a:spcPct val="115000"/>
              </a:lnSpc>
              <a:spcAft>
                <a:spcPts val="1000"/>
              </a:spcAft>
            </a:pPr>
            <a:r>
              <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rPr>
              <a:t>9 мая 1990 году прошел парад, посвященный 45 годовщине  Победы Советского Союза в Великой Отечественной войне.</a:t>
            </a:r>
            <a:endParaRPr lang="ru-RU" sz="2000" dirty="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Библиотека изображений &quot;РИА Новости&quot; :: Фото :: Историческое :: Войны, конфликты :: 1990-е"/>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999619" y="1988840"/>
            <a:ext cx="7037080" cy="443899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Фотосоюз, фотобанк: ЛАСТОЧКИН Олег - Москва"/>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9619" y="2023726"/>
            <a:ext cx="7037080" cy="4404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3952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75008" y="188640"/>
            <a:ext cx="7776864" cy="2215991"/>
          </a:xfrm>
          <a:prstGeom prst="rect">
            <a:avLst/>
          </a:prstGeom>
        </p:spPr>
        <p:txBody>
          <a:bodyPr wrap="square">
            <a:spAutoFit/>
          </a:bodyPr>
          <a:lstStyle/>
          <a:p>
            <a:pPr>
              <a:lnSpc>
                <a:spcPct val="115000"/>
              </a:lnSpc>
              <a:spcAft>
                <a:spcPts val="1000"/>
              </a:spcAft>
            </a:pPr>
            <a:r>
              <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rPr>
              <a:t>Парад Победы 1995 года в честь 50 –</a:t>
            </a:r>
            <a:r>
              <a:rPr lang="ru-RU" sz="2000" dirty="0" err="1">
                <a:solidFill>
                  <a:schemeClr val="tx2"/>
                </a:solidFill>
                <a:latin typeface="Verdana" panose="020B0604030504040204" pitchFamily="34" charset="0"/>
                <a:ea typeface="Verdana" panose="020B0604030504040204" pitchFamily="34" charset="0"/>
                <a:cs typeface="Verdana" panose="020B0604030504040204" pitchFamily="34" charset="0"/>
              </a:rPr>
              <a:t>летия</a:t>
            </a:r>
            <a:r>
              <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rPr>
              <a:t> со дня окончания Великой Отечественной войны. На  Красной площади победу праздновали ветераны. Они прошли, как в том далеком 45, четко чеканя шаг. Это была историческая часть парада. Современная часть прошла на Поклонной горе.</a:t>
            </a:r>
            <a:endParaRPr lang="ru-RU" sz="2000" dirty="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5122" name="Picture 2" descr="Парад в честь 50-летия Победы, 1995 год. Парад принимает мар…"/>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1043608" y="2532479"/>
            <a:ext cx="6639665" cy="388843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летия"/>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1076" y="2532479"/>
            <a:ext cx="6761284" cy="3888432"/>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Молодая Гвардия - 18 лет назад в Москве состоялось открытие мемориального комплекса Победы на Поклонной горе"/>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18842" y="2532479"/>
            <a:ext cx="6793518" cy="405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0528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wipe(down)">
                                      <p:cBhvr>
                                        <p:cTn id="7" dur="500"/>
                                        <p:tgtEl>
                                          <p:spTgt spid="512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6"/>
                                        </p:tgtEl>
                                        <p:attrNameLst>
                                          <p:attrName>style.visibility</p:attrName>
                                        </p:attrNameLst>
                                      </p:cBhvr>
                                      <p:to>
                                        <p:strVal val="visible"/>
                                      </p:to>
                                    </p:set>
                                    <p:animEffect transition="in" filter="wipe(down)">
                                      <p:cBhvr>
                                        <p:cTn id="12" dur="5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07504" y="548680"/>
            <a:ext cx="9036496" cy="400110"/>
          </a:xfrm>
          <a:prstGeom prst="rect">
            <a:avLst/>
          </a:prstGeom>
        </p:spPr>
        <p:txBody>
          <a:bodyPr wrap="square">
            <a:spAutoFit/>
          </a:bodyPr>
          <a:lstStyle/>
          <a:p>
            <a:r>
              <a:rPr lang="ru-RU" dirty="0" smtClean="0">
                <a:latin typeface="Times New Roman"/>
                <a:ea typeface="Calibri"/>
              </a:rPr>
              <a:t>.</a:t>
            </a:r>
            <a:r>
              <a:rPr lang="ru-RU" sz="20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Начиная </a:t>
            </a:r>
            <a:r>
              <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rPr>
              <a:t>с 2005 года, в </a:t>
            </a:r>
            <a:r>
              <a:rPr lang="ru-RU" sz="20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парадах </a:t>
            </a:r>
            <a:r>
              <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rPr>
              <a:t>принимает участие </a:t>
            </a:r>
            <a:r>
              <a:rPr lang="ru-RU" sz="20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авиация</a:t>
            </a:r>
            <a:endPar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3" name="Прямоугольник 2"/>
          <p:cNvSpPr/>
          <p:nvPr/>
        </p:nvSpPr>
        <p:spPr>
          <a:xfrm>
            <a:off x="2555776" y="3244334"/>
            <a:ext cx="242374" cy="369332"/>
          </a:xfrm>
          <a:prstGeom prst="rect">
            <a:avLst/>
          </a:prstGeom>
        </p:spPr>
        <p:txBody>
          <a:bodyPr wrap="none">
            <a:spAutoFit/>
          </a:bodyPr>
          <a:lstStyle/>
          <a:p>
            <a:r>
              <a:rPr lang="ru-RU" dirty="0" smtClean="0">
                <a:latin typeface="Times New Roman"/>
                <a:ea typeface="Calibri"/>
              </a:rPr>
              <a:t>.</a:t>
            </a:r>
            <a:endParaRPr lang="ru-RU" dirty="0"/>
          </a:p>
        </p:txBody>
      </p:sp>
      <p:pic>
        <p:nvPicPr>
          <p:cNvPr id="6148" name="Picture 4" descr="Moscow's Annual Victory Parade In Red Square 2005-2009 - Thinkshock"/>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932040" y="1511214"/>
            <a:ext cx="3600400" cy="170872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На Красной площади состоялся парад Победы &quot; 21 Регион - Информационно-развлекательный портал. Чебоксары. Чувашия"/>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1598265" y="3429000"/>
            <a:ext cx="4866929" cy="3076575"/>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На Красной площади прошла первая репетиция парада Победы"/>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67544" y="1075882"/>
            <a:ext cx="3240360" cy="21698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35714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331640" y="404664"/>
            <a:ext cx="7344816" cy="800219"/>
          </a:xfrm>
          <a:prstGeom prst="rect">
            <a:avLst/>
          </a:prstGeom>
        </p:spPr>
        <p:txBody>
          <a:bodyPr wrap="square">
            <a:spAutoFit/>
          </a:bodyPr>
          <a:lstStyle/>
          <a:p>
            <a:pPr>
              <a:lnSpc>
                <a:spcPct val="115000"/>
              </a:lnSpc>
              <a:spcAft>
                <a:spcPts val="1000"/>
              </a:spcAft>
            </a:pPr>
            <a:r>
              <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rPr>
              <a:t>Парад победы 2014 года принимал Министр обороны генерал армии С.К. Шойгу. </a:t>
            </a:r>
            <a:endParaRPr lang="ru-RU" sz="2000" dirty="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3" name="Рисунок 2" descr="C:\Users\пользователь\Pictures\27.gif"/>
          <p:cNvPicPr/>
          <p:nvPr/>
        </p:nvPicPr>
        <p:blipFill rotWithShape="1">
          <a:blip r:embed="rId2" cstate="email">
            <a:extLst>
              <a:ext uri="{28A0092B-C50C-407E-A947-70E740481C1C}">
                <a14:useLocalDpi xmlns:a14="http://schemas.microsoft.com/office/drawing/2010/main"/>
              </a:ext>
            </a:extLst>
          </a:blip>
          <a:srcRect r="49278"/>
          <a:stretch/>
        </p:blipFill>
        <p:spPr bwMode="auto">
          <a:xfrm>
            <a:off x="683568" y="1412776"/>
            <a:ext cx="2096770" cy="2852420"/>
          </a:xfrm>
          <a:prstGeom prst="rect">
            <a:avLst/>
          </a:prstGeom>
          <a:noFill/>
          <a:ln>
            <a:noFill/>
          </a:ln>
          <a:extLst>
            <a:ext uri="{53640926-AAD7-44D8-BBD7-CCE9431645EC}">
              <a14:shadowObscured xmlns:a14="http://schemas.microsoft.com/office/drawing/2010/main"/>
            </a:ext>
          </a:extLst>
        </p:spPr>
      </p:pic>
      <p:pic>
        <p:nvPicPr>
          <p:cNvPr id="1026" name="Picture 2" descr="Генеральная репетиция Парада Победы (12 фото) - SuperCoolPic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1840" y="2150645"/>
            <a:ext cx="5715000" cy="42291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Парад Победы на Красной площади в Москве - Общество - Аргументы и Факты"/>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036590" y="2156064"/>
            <a:ext cx="5905500" cy="42236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942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899592" y="188640"/>
            <a:ext cx="7776864" cy="1154162"/>
          </a:xfrm>
          <a:prstGeom prst="rect">
            <a:avLst/>
          </a:prstGeom>
        </p:spPr>
        <p:txBody>
          <a:bodyPr wrap="square">
            <a:spAutoFit/>
          </a:bodyPr>
          <a:lstStyle/>
          <a:p>
            <a:pPr>
              <a:lnSpc>
                <a:spcPct val="115000"/>
              </a:lnSpc>
              <a:spcAft>
                <a:spcPts val="1000"/>
              </a:spcAft>
            </a:pPr>
            <a:r>
              <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rPr>
              <a:t>Это гордость России, достойные продолжатели военных традиций русского воинства, надежные защитники своего Отечества.</a:t>
            </a:r>
            <a:endParaRPr lang="ru-RU" sz="2000" dirty="0">
              <a:solidFill>
                <a:schemeClr val="tx2"/>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3" name="Рисунок 2" descr="C:\Users\пользователь\Pictures\29.gif"/>
          <p:cNvPicPr/>
          <p:nvPr/>
        </p:nvPicPr>
        <p:blipFill>
          <a:blip r:embed="rId2" cstate="email">
            <a:extLst>
              <a:ext uri="{28A0092B-C50C-407E-A947-70E740481C1C}">
                <a14:useLocalDpi xmlns:a14="http://schemas.microsoft.com/office/drawing/2010/main"/>
              </a:ext>
            </a:extLst>
          </a:blip>
          <a:srcRect/>
          <a:stretch>
            <a:fillRect/>
          </a:stretch>
        </p:blipFill>
        <p:spPr bwMode="auto">
          <a:xfrm>
            <a:off x="161273" y="1484784"/>
            <a:ext cx="4697491" cy="2877219"/>
          </a:xfrm>
          <a:prstGeom prst="rect">
            <a:avLst/>
          </a:prstGeom>
          <a:noFill/>
          <a:ln>
            <a:noFill/>
          </a:ln>
        </p:spPr>
      </p:pic>
      <p:pic>
        <p:nvPicPr>
          <p:cNvPr id="4" name="Рисунок 3" descr="C:\Users\пользователь\Pictures\40.gif"/>
          <p:cNvPicPr/>
          <p:nvPr/>
        </p:nvPicPr>
        <p:blipFill rotWithShape="1">
          <a:blip r:embed="rId3" cstate="email">
            <a:extLst>
              <a:ext uri="{28A0092B-C50C-407E-A947-70E740481C1C}">
                <a14:useLocalDpi xmlns:a14="http://schemas.microsoft.com/office/drawing/2010/main"/>
              </a:ext>
            </a:extLst>
          </a:blip>
          <a:srcRect t="-1055" r="31358" b="54354"/>
          <a:stretch/>
        </p:blipFill>
        <p:spPr bwMode="auto">
          <a:xfrm>
            <a:off x="5247344" y="2916082"/>
            <a:ext cx="3461990" cy="2823691"/>
          </a:xfrm>
          <a:prstGeom prst="rect">
            <a:avLst/>
          </a:prstGeom>
          <a:noFill/>
          <a:ln>
            <a:noFill/>
          </a:ln>
          <a:extLst>
            <a:ext uri="{53640926-AAD7-44D8-BBD7-CCE9431645EC}">
              <a14:shadowObscured xmlns:a14="http://schemas.microsoft.com/office/drawing/2010/main"/>
            </a:ext>
          </a:extLst>
        </p:spPr>
      </p:pic>
      <p:pic>
        <p:nvPicPr>
          <p:cNvPr id="2050" name="Picture 2" descr="Парад Победы &quot; Прикольные картинки, фото девушек, бесплатное видео, фото приколы, юмор"/>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161273" y="1462171"/>
            <a:ext cx="4697491" cy="322410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Парад Победы 20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47344" y="3012644"/>
            <a:ext cx="3432846" cy="26486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парада День Победы"/>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75857" y="1334923"/>
            <a:ext cx="8500599" cy="5360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386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wipe(down)">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wipe(down)">
                                      <p:cBhvr>
                                        <p:cTn id="17" dur="500"/>
                                        <p:tgtEl>
                                          <p:spTgt spid="205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54"/>
                                        </p:tgtEl>
                                        <p:attrNameLst>
                                          <p:attrName>style.visibility</p:attrName>
                                        </p:attrNameLst>
                                      </p:cBhvr>
                                      <p:to>
                                        <p:strVal val="visible"/>
                                      </p:to>
                                    </p:set>
                                    <p:animEffect transition="in" filter="wipe(down)">
                                      <p:cBhvr>
                                        <p:cTn id="22"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С праздником Великой Победы!"/>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971600" y="692696"/>
            <a:ext cx="7428152" cy="535228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Поздравления с праздником 9 Мая с Днем Победы 1941-1945 - Страница 4 - Форум любителей ОДНОГО сериала"/>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89568" y="692696"/>
            <a:ext cx="7392215" cy="5352281"/>
          </a:xfrm>
          <a:prstGeom prst="rect">
            <a:avLst/>
          </a:prstGeom>
          <a:noFill/>
          <a:extLst>
            <a:ext uri="{909E8E84-426E-40DD-AFC4-6F175D3DCCD1}">
              <a14:hiddenFill xmlns:a14="http://schemas.microsoft.com/office/drawing/2010/main">
                <a:solidFill>
                  <a:srgbClr val="FFFFFF"/>
                </a:solidFill>
              </a14:hiddenFill>
            </a:ext>
          </a:extLst>
        </p:spPr>
      </p:pic>
      <p:pic>
        <p:nvPicPr>
          <p:cNvPr id="2" name="Lev-Leschenko-Den_-Pobedy(muzofon.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387315" y="5740177"/>
            <a:ext cx="609600" cy="609600"/>
          </a:xfrm>
          <a:prstGeom prst="rect">
            <a:avLst/>
          </a:prstGeom>
        </p:spPr>
      </p:pic>
    </p:spTree>
    <p:extLst>
      <p:ext uri="{BB962C8B-B14F-4D97-AF65-F5344CB8AC3E}">
        <p14:creationId xmlns:p14="http://schemas.microsoft.com/office/powerpoint/2010/main" val="488685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235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3995936" y="1838365"/>
            <a:ext cx="7602028" cy="3477875"/>
          </a:xfrm>
          <a:prstGeom prst="rect">
            <a:avLst/>
          </a:prstGeom>
        </p:spPr>
        <p:txBody>
          <a:bodyPr wrap="square">
            <a:spAutoFit/>
          </a:bodyPr>
          <a:lstStyle/>
          <a:p>
            <a: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t>Казалось, было холодно цветам </a:t>
            </a:r>
            <a:b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br>
            <a: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t>И от росы они слегка поблёкли.</a:t>
            </a:r>
            <a:b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br>
            <a: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t>Зарю, что шла по травам и кустам,</a:t>
            </a:r>
            <a:b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br>
            <a: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t>Обшарили немецкие бинокли…</a:t>
            </a:r>
            <a:b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br>
            <a: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t>Такою всё дышало тишиной,</a:t>
            </a:r>
            <a:b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br>
            <a: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t>Что вся земля ещё спала, казалось.</a:t>
            </a:r>
            <a:b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br>
            <a: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t>Кто знал, что между миром и войной</a:t>
            </a:r>
            <a:b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br>
            <a: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t>Всего каких-то пять минут осталось!</a:t>
            </a:r>
            <a:b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br>
            <a: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t/>
            </a:r>
            <a:b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br>
            <a: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t>                                </a:t>
            </a:r>
            <a:r>
              <a:rPr lang="ru-RU" sz="1600" dirty="0" smtClean="0">
                <a:effectLst/>
                <a:latin typeface="Verdana" panose="020B0604030504040204" pitchFamily="34" charset="0"/>
                <a:ea typeface="Verdana" panose="020B0604030504040204" pitchFamily="34" charset="0"/>
                <a:cs typeface="Verdana" panose="020B0604030504040204" pitchFamily="34" charset="0"/>
              </a:rPr>
              <a:t>С. Щипачёв</a:t>
            </a:r>
            <a: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t/>
            </a:r>
            <a:br>
              <a:rPr lang="ru-RU" sz="2000" dirty="0" smtClean="0">
                <a:solidFill>
                  <a:srgbClr val="0070C0"/>
                </a:solidFill>
                <a:effectLst/>
                <a:latin typeface="Verdana" panose="020B0604030504040204" pitchFamily="34" charset="0"/>
                <a:ea typeface="Verdana" panose="020B0604030504040204" pitchFamily="34" charset="0"/>
                <a:cs typeface="Verdana" panose="020B0604030504040204" pitchFamily="34" charset="0"/>
              </a:rPr>
            </a:br>
            <a:endParaRPr lang="ru-RU" sz="2000" dirty="0">
              <a:solidFill>
                <a:srgbClr val="0070C0"/>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2" descr="C:\Users\пользователь\YandexDisk\Скриншоты\2014-10-17 17-02-24 Скриншот экрана.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533481" y="90909"/>
            <a:ext cx="1314450" cy="771525"/>
          </a:xfrm>
          <a:prstGeom prst="rect">
            <a:avLst/>
          </a:prstGeom>
          <a:noFill/>
          <a:ln w="38100">
            <a:solidFill>
              <a:srgbClr val="0070C0"/>
            </a:solidFill>
          </a:ln>
          <a:extLst>
            <a:ext uri="{909E8E84-426E-40DD-AFC4-6F175D3DCCD1}">
              <a14:hiddenFill xmlns:a14="http://schemas.microsoft.com/office/drawing/2010/main">
                <a:solidFill>
                  <a:srgbClr val="FFFFFF"/>
                </a:solidFill>
              </a14:hiddenFill>
            </a:ext>
          </a:extLst>
        </p:spPr>
      </p:pic>
      <p:pic>
        <p:nvPicPr>
          <p:cNvPr id="2050" name="Picture 2" descr="Публикации - География и путешествия"/>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38325" y="1838365"/>
            <a:ext cx="3744415" cy="2808312"/>
          </a:xfrm>
          <a:prstGeom prst="rect">
            <a:avLst/>
          </a:prstGeom>
          <a:noFill/>
          <a:extLst>
            <a:ext uri="{909E8E84-426E-40DD-AFC4-6F175D3DCCD1}">
              <a14:hiddenFill xmlns:a14="http://schemas.microsoft.com/office/drawing/2010/main">
                <a:solidFill>
                  <a:srgbClr val="FFFFFF"/>
                </a:solidFill>
              </a14:hiddenFill>
            </a:ext>
          </a:extLst>
        </p:spPr>
      </p:pic>
      <p:pic>
        <p:nvPicPr>
          <p:cNvPr id="2" name="Песни военных лет - Довоенный вальс (mp3ostrov.com).mp3">
            <a:hlinkClick r:id="" action="ppaction://media"/>
          </p:cNvPr>
          <p:cNvPicPr>
            <a:picLocks noChangeAspect="1"/>
          </p:cNvPicPr>
          <p:nvPr>
            <a:audioFile r:link="rId1"/>
            <p:extLst>
              <p:ext uri="{DAA4B4D4-6D71-4841-9C94-3DE7FCFB9230}">
                <p14:media xmlns:p14="http://schemas.microsoft.com/office/powerpoint/2010/main" r:embed="rId2">
                  <p14:trim end="209306.8318"/>
                </p14:media>
              </p:ext>
            </p:extLst>
          </p:nvPr>
        </p:nvPicPr>
        <p:blipFill>
          <a:blip r:embed="rId6"/>
          <a:stretch>
            <a:fillRect/>
          </a:stretch>
        </p:blipFill>
        <p:spPr>
          <a:xfrm>
            <a:off x="5148064" y="5316240"/>
            <a:ext cx="609600" cy="609600"/>
          </a:xfrm>
          <a:prstGeom prst="rect">
            <a:avLst/>
          </a:prstGeom>
        </p:spPr>
      </p:pic>
    </p:spTree>
    <p:extLst>
      <p:ext uri="{BB962C8B-B14F-4D97-AF65-F5344CB8AC3E}">
        <p14:creationId xmlns:p14="http://schemas.microsoft.com/office/powerpoint/2010/main" val="117435331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7293"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51520" y="260648"/>
            <a:ext cx="8496944" cy="369332"/>
          </a:xfrm>
          <a:prstGeom prst="rect">
            <a:avLst/>
          </a:prstGeom>
        </p:spPr>
        <p:txBody>
          <a:bodyPr wrap="square">
            <a:spAutoFit/>
          </a:bodyPr>
          <a:lstStyle/>
          <a:p>
            <a:r>
              <a:rPr lang="en-US" dirty="0" smtClean="0"/>
              <a:t>http://dcp.sovserv.ru/media/images/4/8/a/104805_t.jpg</a:t>
            </a:r>
            <a:endParaRPr lang="ru-RU" dirty="0"/>
          </a:p>
        </p:txBody>
      </p:sp>
      <p:sp>
        <p:nvSpPr>
          <p:cNvPr id="3" name="Прямоугольник 2"/>
          <p:cNvSpPr/>
          <p:nvPr/>
        </p:nvSpPr>
        <p:spPr>
          <a:xfrm>
            <a:off x="251520" y="629980"/>
            <a:ext cx="8640960" cy="369332"/>
          </a:xfrm>
          <a:prstGeom prst="rect">
            <a:avLst/>
          </a:prstGeom>
        </p:spPr>
        <p:txBody>
          <a:bodyPr wrap="square">
            <a:spAutoFit/>
          </a:bodyPr>
          <a:lstStyle/>
          <a:p>
            <a:r>
              <a:rPr lang="en-US" dirty="0" smtClean="0"/>
              <a:t>http://mail.laniver.ru/book/ww2/img/tmp4FF-5.jpg</a:t>
            </a:r>
            <a:endParaRPr lang="ru-RU" dirty="0"/>
          </a:p>
        </p:txBody>
      </p:sp>
      <p:sp>
        <p:nvSpPr>
          <p:cNvPr id="4" name="Прямоугольник 3"/>
          <p:cNvSpPr/>
          <p:nvPr/>
        </p:nvSpPr>
        <p:spPr>
          <a:xfrm>
            <a:off x="251520" y="962702"/>
            <a:ext cx="8064896" cy="369332"/>
          </a:xfrm>
          <a:prstGeom prst="rect">
            <a:avLst/>
          </a:prstGeom>
        </p:spPr>
        <p:txBody>
          <a:bodyPr wrap="square">
            <a:spAutoFit/>
          </a:bodyPr>
          <a:lstStyle/>
          <a:p>
            <a:r>
              <a:rPr lang="en-US" dirty="0" smtClean="0"/>
              <a:t>http://lemur59.ru/sites/default/files/images/0911.jpg</a:t>
            </a:r>
            <a:endParaRPr lang="ru-RU" dirty="0"/>
          </a:p>
        </p:txBody>
      </p:sp>
      <p:sp>
        <p:nvSpPr>
          <p:cNvPr id="5" name="Прямоугольник 4"/>
          <p:cNvSpPr/>
          <p:nvPr/>
        </p:nvSpPr>
        <p:spPr>
          <a:xfrm>
            <a:off x="251520" y="1332034"/>
            <a:ext cx="8640960" cy="369332"/>
          </a:xfrm>
          <a:prstGeom prst="rect">
            <a:avLst/>
          </a:prstGeom>
        </p:spPr>
        <p:txBody>
          <a:bodyPr wrap="square">
            <a:spAutoFit/>
          </a:bodyPr>
          <a:lstStyle/>
          <a:p>
            <a:r>
              <a:rPr lang="en-US" dirty="0" smtClean="0"/>
              <a:t>http://im3-tub-ru.yandex.net/i?id=22d0e2656cf0fcd50b9ccfda1ff8ca4a-12-144&amp;n=21</a:t>
            </a:r>
            <a:endParaRPr lang="ru-RU" dirty="0"/>
          </a:p>
        </p:txBody>
      </p:sp>
      <p:sp>
        <p:nvSpPr>
          <p:cNvPr id="6" name="Прямоугольник 5"/>
          <p:cNvSpPr/>
          <p:nvPr/>
        </p:nvSpPr>
        <p:spPr>
          <a:xfrm>
            <a:off x="251520" y="1677635"/>
            <a:ext cx="9145016" cy="369332"/>
          </a:xfrm>
          <a:prstGeom prst="rect">
            <a:avLst/>
          </a:prstGeom>
        </p:spPr>
        <p:txBody>
          <a:bodyPr wrap="square">
            <a:spAutoFit/>
          </a:bodyPr>
          <a:lstStyle/>
          <a:p>
            <a:r>
              <a:rPr lang="en-US" dirty="0"/>
              <a:t>http://www.kp.ru/f/12/image/58/86/4948658.jpg</a:t>
            </a:r>
            <a:endParaRPr lang="ru-RU" dirty="0"/>
          </a:p>
        </p:txBody>
      </p:sp>
      <p:sp>
        <p:nvSpPr>
          <p:cNvPr id="7" name="Прямоугольник 6"/>
          <p:cNvSpPr/>
          <p:nvPr/>
        </p:nvSpPr>
        <p:spPr>
          <a:xfrm>
            <a:off x="247811" y="1990415"/>
            <a:ext cx="7920880" cy="369332"/>
          </a:xfrm>
          <a:prstGeom prst="rect">
            <a:avLst/>
          </a:prstGeom>
        </p:spPr>
        <p:txBody>
          <a:bodyPr wrap="square">
            <a:spAutoFit/>
          </a:bodyPr>
          <a:lstStyle/>
          <a:p>
            <a:r>
              <a:rPr lang="en-US" dirty="0"/>
              <a:t>http://www.stihi.ru/pics/2011/12/18/6600.jpg</a:t>
            </a:r>
            <a:endParaRPr lang="ru-RU" dirty="0"/>
          </a:p>
        </p:txBody>
      </p:sp>
      <p:sp>
        <p:nvSpPr>
          <p:cNvPr id="8" name="Прямоугольник 7"/>
          <p:cNvSpPr/>
          <p:nvPr/>
        </p:nvSpPr>
        <p:spPr>
          <a:xfrm>
            <a:off x="252028" y="2297379"/>
            <a:ext cx="8496436" cy="369332"/>
          </a:xfrm>
          <a:prstGeom prst="rect">
            <a:avLst/>
          </a:prstGeom>
        </p:spPr>
        <p:txBody>
          <a:bodyPr wrap="square">
            <a:spAutoFit/>
          </a:bodyPr>
          <a:lstStyle/>
          <a:p>
            <a:r>
              <a:rPr lang="en-US" dirty="0"/>
              <a:t>http://img.megatorrents.kz/full/2012/1/15/4f1250c95ca34.jpeg</a:t>
            </a:r>
            <a:endParaRPr lang="ru-RU" dirty="0"/>
          </a:p>
        </p:txBody>
      </p:sp>
      <p:sp>
        <p:nvSpPr>
          <p:cNvPr id="9" name="Прямоугольник 8"/>
          <p:cNvSpPr/>
          <p:nvPr/>
        </p:nvSpPr>
        <p:spPr>
          <a:xfrm>
            <a:off x="251520" y="2666711"/>
            <a:ext cx="8640960" cy="369332"/>
          </a:xfrm>
          <a:prstGeom prst="rect">
            <a:avLst/>
          </a:prstGeom>
        </p:spPr>
        <p:txBody>
          <a:bodyPr wrap="square">
            <a:spAutoFit/>
          </a:bodyPr>
          <a:lstStyle/>
          <a:p>
            <a:r>
              <a:rPr lang="en-US" dirty="0"/>
              <a:t>http://muzofon.com/search/</a:t>
            </a:r>
            <a:r>
              <a:rPr lang="ru-RU" dirty="0"/>
              <a:t>Глинка%20хор%20Славься</a:t>
            </a:r>
          </a:p>
        </p:txBody>
      </p:sp>
      <p:sp>
        <p:nvSpPr>
          <p:cNvPr id="10" name="Прямоугольник 9"/>
          <p:cNvSpPr/>
          <p:nvPr/>
        </p:nvSpPr>
        <p:spPr>
          <a:xfrm>
            <a:off x="252028" y="3056346"/>
            <a:ext cx="8784468" cy="369332"/>
          </a:xfrm>
          <a:prstGeom prst="rect">
            <a:avLst/>
          </a:prstGeom>
        </p:spPr>
        <p:txBody>
          <a:bodyPr wrap="square">
            <a:spAutoFit/>
          </a:bodyPr>
          <a:lstStyle/>
          <a:p>
            <a:r>
              <a:rPr lang="en-US" dirty="0"/>
              <a:t>http://img22.ria.ru/images/94489/25/944892583.jpg</a:t>
            </a:r>
            <a:endParaRPr lang="ru-RU" dirty="0"/>
          </a:p>
        </p:txBody>
      </p:sp>
      <p:sp>
        <p:nvSpPr>
          <p:cNvPr id="11" name="Прямоугольник 10"/>
          <p:cNvSpPr/>
          <p:nvPr/>
        </p:nvSpPr>
        <p:spPr>
          <a:xfrm>
            <a:off x="252028" y="3425678"/>
            <a:ext cx="9144508" cy="646331"/>
          </a:xfrm>
          <a:prstGeom prst="rect">
            <a:avLst/>
          </a:prstGeom>
        </p:spPr>
        <p:txBody>
          <a:bodyPr wrap="square">
            <a:spAutoFit/>
          </a:bodyPr>
          <a:lstStyle/>
          <a:p>
            <a:r>
              <a:rPr lang="en-US" dirty="0"/>
              <a:t>http://img0.liveinternet.ru/images/attach/c/5/86/542/86542578_2995475_Parad_Pobedi_na_Krasnoi_Ploshadi__1945.jpg</a:t>
            </a:r>
            <a:endParaRPr lang="ru-RU" dirty="0"/>
          </a:p>
        </p:txBody>
      </p:sp>
      <p:sp>
        <p:nvSpPr>
          <p:cNvPr id="12" name="Прямоугольник 11"/>
          <p:cNvSpPr/>
          <p:nvPr/>
        </p:nvSpPr>
        <p:spPr>
          <a:xfrm>
            <a:off x="252282" y="4072009"/>
            <a:ext cx="8784214" cy="369332"/>
          </a:xfrm>
          <a:prstGeom prst="rect">
            <a:avLst/>
          </a:prstGeom>
        </p:spPr>
        <p:txBody>
          <a:bodyPr wrap="square">
            <a:spAutoFit/>
          </a:bodyPr>
          <a:lstStyle/>
          <a:p>
            <a:r>
              <a:rPr lang="en-US" dirty="0"/>
              <a:t>http://img0.liveinternet.ru/images/attach/b/4/112/791/112791572_large_9_maya.jpg</a:t>
            </a:r>
            <a:endParaRPr lang="ru-RU" dirty="0"/>
          </a:p>
        </p:txBody>
      </p:sp>
      <p:sp>
        <p:nvSpPr>
          <p:cNvPr id="13" name="Прямоугольник 12"/>
          <p:cNvSpPr/>
          <p:nvPr/>
        </p:nvSpPr>
        <p:spPr>
          <a:xfrm>
            <a:off x="247810" y="4481069"/>
            <a:ext cx="8500653" cy="369332"/>
          </a:xfrm>
          <a:prstGeom prst="rect">
            <a:avLst/>
          </a:prstGeom>
        </p:spPr>
        <p:txBody>
          <a:bodyPr wrap="square">
            <a:spAutoFit/>
          </a:bodyPr>
          <a:lstStyle/>
          <a:p>
            <a:r>
              <a:rPr lang="en-US" dirty="0"/>
              <a:t>http://www.pravda.ru/image/photo/3/9/6/207396.jpeg</a:t>
            </a:r>
            <a:endParaRPr lang="ru-RU" dirty="0"/>
          </a:p>
        </p:txBody>
      </p:sp>
    </p:spTree>
    <p:extLst>
      <p:ext uri="{BB962C8B-B14F-4D97-AF65-F5344CB8AC3E}">
        <p14:creationId xmlns:p14="http://schemas.microsoft.com/office/powerpoint/2010/main" val="278764902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p:nvPr/>
        </p:nvPicPr>
        <p:blipFill>
          <a:blip r:embed="rId6" cstate="email">
            <a:extLst>
              <a:ext uri="{28A0092B-C50C-407E-A947-70E740481C1C}">
                <a14:useLocalDpi xmlns:a14="http://schemas.microsoft.com/office/drawing/2010/main"/>
              </a:ext>
            </a:extLst>
          </a:blip>
          <a:srcRect/>
          <a:stretch>
            <a:fillRect/>
          </a:stretch>
        </p:blipFill>
        <p:spPr bwMode="auto">
          <a:xfrm>
            <a:off x="395536" y="692696"/>
            <a:ext cx="3240360" cy="4896544"/>
          </a:xfrm>
          <a:prstGeom prst="rect">
            <a:avLst/>
          </a:prstGeom>
          <a:noFill/>
        </p:spPr>
      </p:pic>
      <p:sp>
        <p:nvSpPr>
          <p:cNvPr id="3" name="Прямоугольник 2"/>
          <p:cNvSpPr/>
          <p:nvPr/>
        </p:nvSpPr>
        <p:spPr>
          <a:xfrm>
            <a:off x="4139952" y="4361685"/>
            <a:ext cx="4572000" cy="1631216"/>
          </a:xfrm>
          <a:prstGeom prst="rect">
            <a:avLst/>
          </a:prstGeom>
        </p:spPr>
        <p:txBody>
          <a:bodyPr>
            <a:spAutoFit/>
          </a:bodyPr>
          <a:lstStyle/>
          <a:p>
            <a:r>
              <a:rPr lang="ru-RU" sz="2000" dirty="0" smtClean="0">
                <a:solidFill>
                  <a:schemeClr val="tx2"/>
                </a:solidFill>
                <a:effectLst/>
                <a:latin typeface="Verdana" panose="020B0604030504040204" pitchFamily="34" charset="0"/>
                <a:ea typeface="Verdana" panose="020B0604030504040204" pitchFamily="34" charset="0"/>
                <a:cs typeface="Verdana" panose="020B0604030504040204" pitchFamily="34" charset="0"/>
              </a:rPr>
              <a:t>22 июня 1941 года фашистская Германия без объявления войны напала на Советский Союз. Началась Великая Отечественная война</a:t>
            </a:r>
            <a:endPar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2050" name="Picture 2" descr="Сталин и заговор военных 22 июня 1941 года. - Сталин - мифы …"/>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3995936" y="260648"/>
            <a:ext cx="5036934" cy="305993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СССР.Германия.Окопная правда.Вторая мировая.Великая Отечественная Война 1941-1945.Красная Армия и Вермахт.Воспоминания,сражения,"/>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011014" y="260648"/>
            <a:ext cx="5021856" cy="3059938"/>
          </a:xfrm>
          <a:prstGeom prst="rect">
            <a:avLst/>
          </a:prstGeom>
          <a:noFill/>
          <a:extLst>
            <a:ext uri="{909E8E84-426E-40DD-AFC4-6F175D3DCCD1}">
              <a14:hiddenFill xmlns:a14="http://schemas.microsoft.com/office/drawing/2010/main">
                <a:solidFill>
                  <a:srgbClr val="FFFFFF"/>
                </a:solidFill>
              </a14:hiddenFill>
            </a:ext>
          </a:extLst>
        </p:spPr>
      </p:pic>
      <p:pic>
        <p:nvPicPr>
          <p:cNvPr id="4" name="Pesni-Voennyh-Let-Svyaschennaya-Voyna(muzofon.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2771800" y="5688101"/>
            <a:ext cx="609600" cy="609600"/>
          </a:xfrm>
          <a:prstGeom prst="rect">
            <a:avLst/>
          </a:prstGeom>
        </p:spPr>
      </p:pic>
      <p:pic>
        <p:nvPicPr>
          <p:cNvPr id="5" name="Golos_Yu_B_Levitana_-_Ob_yavlenie_o_nachale_voyny_muzofon.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6948264" y="3015786"/>
            <a:ext cx="609600" cy="609600"/>
          </a:xfrm>
          <a:prstGeom prst="rect">
            <a:avLst/>
          </a:prstGeom>
        </p:spPr>
      </p:pic>
    </p:spTree>
    <p:extLst>
      <p:ext uri="{BB962C8B-B14F-4D97-AF65-F5344CB8AC3E}">
        <p14:creationId xmlns:p14="http://schemas.microsoft.com/office/powerpoint/2010/main" val="3001516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wipe(down)">
                                      <p:cBhvr>
                                        <p:cTn id="7" dur="500"/>
                                        <p:tgtEl>
                                          <p:spTgt spid="205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wipe(down)">
                                      <p:cBhvr>
                                        <p:cTn id="12"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208802" fill="hold"/>
                                        <p:tgtEl>
                                          <p:spTgt spid="4"/>
                                        </p:tgtEl>
                                      </p:cBhvr>
                                    </p:cmd>
                                  </p:childTnLst>
                                </p:cTn>
                              </p:par>
                            </p:childTnLst>
                          </p:cTn>
                        </p:par>
                      </p:childTnLst>
                    </p:cTn>
                  </p:par>
                </p:childTnLst>
              </p:cTn>
              <p:nextCondLst>
                <p:cond evt="onClick" delay="0">
                  <p:tgtEl>
                    <p:spTgt spid="4"/>
                  </p:tgtEl>
                </p:cond>
              </p:nextCondLst>
            </p:seq>
            <p:audio>
              <p:cMediaNode vol="80000">
                <p:cTn id="18" fill="hold"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93056" fill="hold"/>
                                        <p:tgtEl>
                                          <p:spTgt spid="5"/>
                                        </p:tgtEl>
                                      </p:cBhvr>
                                    </p:cmd>
                                  </p:childTnLst>
                                </p:cTn>
                              </p:par>
                            </p:childTnLst>
                          </p:cTn>
                        </p:par>
                      </p:childTnLst>
                    </p:cTn>
                  </p:par>
                </p:childTnLst>
              </p:cTn>
              <p:nextCondLst>
                <p:cond evt="onClick" delay="0">
                  <p:tgtEl>
                    <p:spTgt spid="5"/>
                  </p:tgtEl>
                </p:cond>
              </p:nextCondLst>
            </p:seq>
            <p:audio>
              <p:cMediaNode vol="80000">
                <p:cTn id="24"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11960" y="4441149"/>
            <a:ext cx="4572000" cy="1472775"/>
          </a:xfrm>
          <a:prstGeom prst="rect">
            <a:avLst/>
          </a:prstGeom>
        </p:spPr>
        <p:txBody>
          <a:bodyPr>
            <a:spAutoFit/>
          </a:bodyPr>
          <a:lstStyle/>
          <a:p>
            <a:pPr>
              <a:lnSpc>
                <a:spcPct val="115000"/>
              </a:lnSpc>
              <a:spcAft>
                <a:spcPts val="1000"/>
              </a:spcAft>
            </a:pPr>
            <a:r>
              <a:rPr lang="ru-RU" sz="2000" dirty="0" smtClean="0">
                <a:solidFill>
                  <a:schemeClr val="tx2"/>
                </a:solidFill>
                <a:effectLst/>
                <a:latin typeface="Verdana" panose="020B0604030504040204" pitchFamily="34" charset="0"/>
                <a:ea typeface="Verdana" panose="020B0604030504040204" pitchFamily="34" charset="0"/>
                <a:cs typeface="Verdana" panose="020B0604030504040204" pitchFamily="34" charset="0"/>
              </a:rPr>
              <a:t>8мая 1945 года был подписан Акт о полной и безоговорочной капитуляции нацистской Германии.</a:t>
            </a:r>
            <a:endPar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pic>
        <p:nvPicPr>
          <p:cNvPr id="1026" name="Picture 2" descr="день победы / Поиск по тегам / Табун - место, где пасутся бр…"/>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9552" y="260614"/>
            <a:ext cx="3240360" cy="60655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Лица нацизма: осужденные - Вспоминая ВОв - О Великой Отечественной - Музей-Великой Отечественной - МУЗЕЙ ВОв, КУРСКАЯ БИТВА, ССС"/>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27857" y="908720"/>
            <a:ext cx="3863423" cy="302433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9 мая"/>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11960" y="908720"/>
            <a:ext cx="4725524" cy="30243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872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wipe(down)">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wipe(down)">
                                      <p:cBhvr>
                                        <p:cTn id="1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stalin_ist: Справедливость"/>
          <p:cNvPicPr/>
          <p:nvPr/>
        </p:nvPicPr>
        <p:blipFill>
          <a:blip r:embed="rId2" cstate="email">
            <a:extLst>
              <a:ext uri="{28A0092B-C50C-407E-A947-70E740481C1C}">
                <a14:useLocalDpi xmlns:a14="http://schemas.microsoft.com/office/drawing/2010/main"/>
              </a:ext>
            </a:extLst>
          </a:blip>
          <a:srcRect/>
          <a:stretch>
            <a:fillRect/>
          </a:stretch>
        </p:blipFill>
        <p:spPr bwMode="auto">
          <a:xfrm>
            <a:off x="107504" y="476672"/>
            <a:ext cx="2808312" cy="2448272"/>
          </a:xfrm>
          <a:prstGeom prst="rect">
            <a:avLst/>
          </a:prstGeom>
          <a:noFill/>
          <a:ln>
            <a:noFill/>
          </a:ln>
        </p:spPr>
      </p:pic>
      <p:sp>
        <p:nvSpPr>
          <p:cNvPr id="3" name="Прямоугольник 2"/>
          <p:cNvSpPr/>
          <p:nvPr/>
        </p:nvSpPr>
        <p:spPr>
          <a:xfrm>
            <a:off x="3203848" y="476672"/>
            <a:ext cx="5760640" cy="6144759"/>
          </a:xfrm>
          <a:prstGeom prst="rect">
            <a:avLst/>
          </a:prstGeom>
        </p:spPr>
        <p:txBody>
          <a:bodyPr wrap="square">
            <a:spAutoFit/>
          </a:bodyPr>
          <a:lstStyle/>
          <a:p>
            <a:pPr>
              <a:lnSpc>
                <a:spcPct val="115000"/>
              </a:lnSpc>
              <a:spcAft>
                <a:spcPts val="0"/>
              </a:spcAft>
            </a:pPr>
            <a:r>
              <a:rPr lang="ru-RU" b="1" i="1" dirty="0">
                <a:solidFill>
                  <a:schemeClr val="tx2"/>
                </a:solidFill>
                <a:latin typeface="Times New Roman"/>
                <a:ea typeface="Calibri"/>
                <a:cs typeface="Times New Roman"/>
              </a:rPr>
              <a:t>В ознаменование победы над Германией в Великой Отечественной войне назначаю 24 июня 1945 года в Москве на Красной площади парад войск Действующей армии, Военно-Морского Флота и Московского гарнизона — Парад Победы.</a:t>
            </a:r>
            <a:endParaRPr lang="ru-RU" sz="1400" dirty="0">
              <a:solidFill>
                <a:schemeClr val="tx2"/>
              </a:solidFill>
              <a:ea typeface="Calibri"/>
              <a:cs typeface="Times New Roman"/>
            </a:endParaRPr>
          </a:p>
          <a:p>
            <a:pPr>
              <a:lnSpc>
                <a:spcPct val="115000"/>
              </a:lnSpc>
              <a:spcAft>
                <a:spcPts val="0"/>
              </a:spcAft>
            </a:pPr>
            <a:r>
              <a:rPr lang="ru-RU" b="1" i="1" dirty="0">
                <a:solidFill>
                  <a:schemeClr val="tx2"/>
                </a:solidFill>
                <a:latin typeface="Times New Roman"/>
                <a:ea typeface="Calibri"/>
                <a:cs typeface="Times New Roman"/>
              </a:rPr>
              <a:t>На парад вывести: сводные полки фронтов, сводный полк наркомата обороны, сводный полк Военно-морского Флота, военные академии, военные училища и войска Московского гарнизона.</a:t>
            </a:r>
            <a:endParaRPr lang="ru-RU" sz="1400" dirty="0">
              <a:solidFill>
                <a:schemeClr val="tx2"/>
              </a:solidFill>
              <a:ea typeface="Calibri"/>
              <a:cs typeface="Times New Roman"/>
            </a:endParaRPr>
          </a:p>
          <a:p>
            <a:pPr>
              <a:lnSpc>
                <a:spcPct val="115000"/>
              </a:lnSpc>
              <a:spcAft>
                <a:spcPts val="0"/>
              </a:spcAft>
            </a:pPr>
            <a:r>
              <a:rPr lang="ru-RU" b="1" i="1" dirty="0">
                <a:solidFill>
                  <a:schemeClr val="tx2"/>
                </a:solidFill>
                <a:latin typeface="Times New Roman"/>
                <a:ea typeface="Calibri"/>
                <a:cs typeface="Times New Roman"/>
              </a:rPr>
              <a:t>Парад Победы принять моему заместителю Маршалу Советского Союза Жукову.</a:t>
            </a:r>
            <a:endParaRPr lang="ru-RU" sz="1400" dirty="0">
              <a:solidFill>
                <a:schemeClr val="tx2"/>
              </a:solidFill>
              <a:ea typeface="Calibri"/>
              <a:cs typeface="Times New Roman"/>
            </a:endParaRPr>
          </a:p>
          <a:p>
            <a:pPr>
              <a:lnSpc>
                <a:spcPct val="115000"/>
              </a:lnSpc>
              <a:spcAft>
                <a:spcPts val="0"/>
              </a:spcAft>
            </a:pPr>
            <a:r>
              <a:rPr lang="ru-RU" b="1" i="1" dirty="0">
                <a:solidFill>
                  <a:schemeClr val="tx2"/>
                </a:solidFill>
                <a:latin typeface="Times New Roman"/>
                <a:ea typeface="Calibri"/>
                <a:cs typeface="Times New Roman"/>
              </a:rPr>
              <a:t>Командовать Парадом Победы Маршалу Советского Союза Рокоссовскому.</a:t>
            </a:r>
            <a:endParaRPr lang="ru-RU" sz="1400" dirty="0">
              <a:solidFill>
                <a:schemeClr val="tx2"/>
              </a:solidFill>
              <a:ea typeface="Calibri"/>
              <a:cs typeface="Times New Roman"/>
            </a:endParaRPr>
          </a:p>
          <a:p>
            <a:pPr>
              <a:lnSpc>
                <a:spcPct val="115000"/>
              </a:lnSpc>
              <a:spcAft>
                <a:spcPts val="0"/>
              </a:spcAft>
            </a:pPr>
            <a:r>
              <a:rPr lang="ru-RU" b="1" i="1" dirty="0">
                <a:solidFill>
                  <a:schemeClr val="tx2"/>
                </a:solidFill>
                <a:latin typeface="Times New Roman"/>
                <a:ea typeface="Calibri"/>
                <a:cs typeface="Times New Roman"/>
              </a:rPr>
              <a:t>Общее руководство по организации парада возлагаю на командующего войсками Московского военного округа и начальника гарнизона города Москвы генерал-полковника П. А. Артемьева.</a:t>
            </a:r>
            <a:endParaRPr lang="ru-RU" sz="1400" dirty="0">
              <a:solidFill>
                <a:schemeClr val="tx2"/>
              </a:solidFill>
              <a:ea typeface="Calibri"/>
              <a:cs typeface="Times New Roman"/>
            </a:endParaRPr>
          </a:p>
          <a:p>
            <a:pPr>
              <a:lnSpc>
                <a:spcPct val="115000"/>
              </a:lnSpc>
              <a:spcAft>
                <a:spcPts val="0"/>
              </a:spcAft>
            </a:pPr>
            <a:r>
              <a:rPr lang="ru-RU" b="1" i="1" dirty="0">
                <a:solidFill>
                  <a:schemeClr val="tx2"/>
                </a:solidFill>
                <a:latin typeface="Times New Roman"/>
                <a:ea typeface="Calibri"/>
                <a:cs typeface="Times New Roman"/>
              </a:rPr>
              <a:t>Верховный Главнокомандующий,</a:t>
            </a:r>
            <a:endParaRPr lang="ru-RU" sz="1400" dirty="0">
              <a:solidFill>
                <a:schemeClr val="tx2"/>
              </a:solidFill>
              <a:ea typeface="Calibri"/>
              <a:cs typeface="Times New Roman"/>
            </a:endParaRPr>
          </a:p>
          <a:p>
            <a:pPr>
              <a:lnSpc>
                <a:spcPct val="115000"/>
              </a:lnSpc>
              <a:spcAft>
                <a:spcPts val="0"/>
              </a:spcAft>
            </a:pPr>
            <a:r>
              <a:rPr lang="ru-RU" b="1" i="1" dirty="0">
                <a:solidFill>
                  <a:schemeClr val="tx2"/>
                </a:solidFill>
                <a:latin typeface="Times New Roman"/>
                <a:ea typeface="Calibri"/>
                <a:cs typeface="Times New Roman"/>
              </a:rPr>
              <a:t>Маршал Советского Союза  И. Сталин</a:t>
            </a:r>
            <a:endParaRPr lang="ru-RU" sz="1400" dirty="0">
              <a:solidFill>
                <a:schemeClr val="tx2"/>
              </a:solidFill>
              <a:ea typeface="Calibri"/>
              <a:cs typeface="Times New Roman"/>
            </a:endParaRPr>
          </a:p>
        </p:txBody>
      </p:sp>
    </p:spTree>
    <p:extLst>
      <p:ext uri="{BB962C8B-B14F-4D97-AF65-F5344CB8AC3E}">
        <p14:creationId xmlns:p14="http://schemas.microsoft.com/office/powerpoint/2010/main" val="298842559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1249017" y="855876"/>
            <a:ext cx="6890028" cy="523220"/>
          </a:xfrm>
          <a:prstGeom prst="rect">
            <a:avLst/>
          </a:prstGeom>
        </p:spPr>
        <p:txBody>
          <a:bodyPr wrap="none">
            <a:spAutoFit/>
          </a:bodyPr>
          <a:lstStyle/>
          <a:p>
            <a:r>
              <a:rPr lang="ru-RU" sz="2800" dirty="0">
                <a:solidFill>
                  <a:schemeClr val="tx2"/>
                </a:solidFill>
                <a:latin typeface="Verdana" panose="020B0604030504040204" pitchFamily="34" charset="0"/>
                <a:ea typeface="Verdana" panose="020B0604030504040204" pitchFamily="34" charset="0"/>
                <a:cs typeface="Verdana" panose="020B0604030504040204" pitchFamily="34" charset="0"/>
              </a:rPr>
              <a:t>Утро 24 июня выдалось дождливым</a:t>
            </a:r>
          </a:p>
        </p:txBody>
      </p:sp>
      <p:sp>
        <p:nvSpPr>
          <p:cNvPr id="3" name="Прямоугольник 2"/>
          <p:cNvSpPr/>
          <p:nvPr/>
        </p:nvSpPr>
        <p:spPr>
          <a:xfrm>
            <a:off x="4830024" y="2383102"/>
            <a:ext cx="3971810" cy="1938992"/>
          </a:xfrm>
          <a:prstGeom prst="rect">
            <a:avLst/>
          </a:prstGeom>
        </p:spPr>
        <p:txBody>
          <a:bodyPr wrap="square">
            <a:spAutoFit/>
          </a:bodyPr>
          <a:lstStyle/>
          <a:p>
            <a:r>
              <a:rPr lang="ru-RU" sz="2400" dirty="0">
                <a:solidFill>
                  <a:schemeClr val="tx2"/>
                </a:solidFill>
                <a:latin typeface="Verdana" panose="020B0604030504040204" pitchFamily="34" charset="0"/>
                <a:ea typeface="Verdana" panose="020B0604030504040204" pitchFamily="34" charset="0"/>
                <a:cs typeface="Verdana" panose="020B0604030504040204" pitchFamily="34" charset="0"/>
              </a:rPr>
              <a:t>9 часов 45 минут на трибуну Мавзолея поднимаются члены политбюро во главе с И.В. Сталиным. </a:t>
            </a:r>
          </a:p>
        </p:txBody>
      </p:sp>
      <p:pic>
        <p:nvPicPr>
          <p:cNvPr id="3074" name="Picture 2" descr="ПАРАД ПОБЕДЫ. НА ТРИБУНЕ МАВЗОЛЕЯ РАЗНОЕ"/>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323528" y="1862826"/>
            <a:ext cx="4370503" cy="2988332"/>
          </a:xfrm>
          <a:prstGeom prst="rect">
            <a:avLst/>
          </a:prstGeom>
          <a:noFill/>
          <a:extLst>
            <a:ext uri="{909E8E84-426E-40DD-AFC4-6F175D3DCCD1}">
              <a14:hiddenFill xmlns:a14="http://schemas.microsoft.com/office/drawing/2010/main">
                <a:solidFill>
                  <a:srgbClr val="FFFFFF"/>
                </a:solidFill>
              </a14:hiddenFill>
            </a:ext>
          </a:extLst>
        </p:spPr>
      </p:pic>
      <p:pic>
        <p:nvPicPr>
          <p:cNvPr id="5" name="MИ-Glinka-Hor-quotSlav_syaquot-iz-opery-quotИvan-Susaninquot(muzofon.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20272" y="5332641"/>
            <a:ext cx="609600" cy="609600"/>
          </a:xfrm>
          <a:prstGeom prst="rect">
            <a:avLst/>
          </a:prstGeom>
        </p:spPr>
      </p:pic>
    </p:spTree>
    <p:extLst>
      <p:ext uri="{BB962C8B-B14F-4D97-AF65-F5344CB8AC3E}">
        <p14:creationId xmlns:p14="http://schemas.microsoft.com/office/powerpoint/2010/main" val="350497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ipe(down)">
                                      <p:cBhvr>
                                        <p:cTn id="12"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5"/>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 fill="hold"/>
                                        <p:tgtEl>
                                          <p:spTgt spid="5"/>
                                        </p:tgtEl>
                                      </p:cBhvr>
                                    </p:cmd>
                                  </p:childTnLst>
                                </p:cTn>
                              </p:par>
                            </p:childTnLst>
                          </p:cTn>
                        </p:par>
                      </p:childTnLst>
                    </p:cTn>
                  </p:par>
                </p:childTnLst>
              </p:cTn>
              <p:nextCondLst>
                <p:cond evt="onClick" delay="0">
                  <p:tgtEl>
                    <p:spTgt spid="5"/>
                  </p:tgtEl>
                </p:cond>
              </p:nextCondLst>
            </p:seq>
            <p:audio>
              <p:cMediaNode vol="80000">
                <p:cTn id="18" fill="hold" display="0">
                  <p:stCondLst>
                    <p:cond delay="indefinite"/>
                  </p:stCondLst>
                  <p:endCondLst>
                    <p:cond evt="onStopAudio" delay="0">
                      <p:tgtEl>
                        <p:sldTgt/>
                      </p:tgtEl>
                    </p:cond>
                  </p:endCondLst>
                </p:cTn>
                <p:tgtEl>
                  <p:spTgt spid="5"/>
                </p:tgtEl>
              </p:cMediaNode>
            </p:audio>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пользователь\YandexDisk\Скриншоты\2015-02-07 17-27-05 Скриншот экрана.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187624" y="980728"/>
            <a:ext cx="6647672" cy="4999489"/>
          </a:xfrm>
          <a:prstGeom prst="rect">
            <a:avLst/>
          </a:prstGeom>
          <a:noFill/>
          <a:extLst>
            <a:ext uri="{909E8E84-426E-40DD-AFC4-6F175D3DCCD1}">
              <a14:hiddenFill xmlns:a14="http://schemas.microsoft.com/office/drawing/2010/main">
                <a:solidFill>
                  <a:srgbClr val="FFFFFF"/>
                </a:solidFill>
              </a14:hiddenFill>
            </a:ext>
          </a:extLst>
        </p:spPr>
      </p:pic>
      <p:pic>
        <p:nvPicPr>
          <p:cNvPr id="2" name="Boy_kurantov_-_Parad_pobedy_2014_muzofon.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139952" y="5557458"/>
            <a:ext cx="609600" cy="609600"/>
          </a:xfrm>
          <a:prstGeom prst="rect">
            <a:avLst/>
          </a:prstGeom>
        </p:spPr>
      </p:pic>
    </p:spTree>
    <p:extLst>
      <p:ext uri="{BB962C8B-B14F-4D97-AF65-F5344CB8AC3E}">
        <p14:creationId xmlns:p14="http://schemas.microsoft.com/office/powerpoint/2010/main" val="160053958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82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2483768" y="4725144"/>
            <a:ext cx="4572000" cy="923330"/>
          </a:xfrm>
          <a:prstGeom prst="rect">
            <a:avLst/>
          </a:prstGeom>
        </p:spPr>
        <p:txBody>
          <a:bodyPr>
            <a:spAutoFit/>
          </a:bodyPr>
          <a:lstStyle/>
          <a:p>
            <a:pPr lvl="0"/>
            <a:r>
              <a:rPr lang="ru-RU" dirty="0">
                <a:solidFill>
                  <a:srgbClr val="04617B"/>
                </a:solidFill>
                <a:latin typeface="Verdana" panose="020B0604030504040204" pitchFamily="34" charset="0"/>
                <a:ea typeface="Verdana" panose="020B0604030504040204" pitchFamily="34" charset="0"/>
                <a:cs typeface="Verdana" panose="020B0604030504040204" pitchFamily="34" charset="0"/>
              </a:rPr>
              <a:t>Принимающий парад  Г.К. Жуков на белом коне выезжает на Красную площадь</a:t>
            </a:r>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249488" y="548680"/>
            <a:ext cx="5040560" cy="3916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49488" y="582354"/>
            <a:ext cx="5130824" cy="3986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228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wipe(down)">
                                      <p:cBhvr>
                                        <p:cTn id="7" dur="500"/>
                                        <p:tgtEl>
                                          <p:spTgt spid="20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076056" y="548680"/>
            <a:ext cx="3707904" cy="6247864"/>
          </a:xfrm>
          <a:prstGeom prst="rect">
            <a:avLst/>
          </a:prstGeom>
        </p:spPr>
        <p:txBody>
          <a:bodyPr wrap="square">
            <a:spAutoFit/>
          </a:bodyPr>
          <a:lstStyle/>
          <a:p>
            <a:r>
              <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rPr>
              <a:t>Начался торжественный марш. Во главе командующий парадом, Маршал Советского Союза  К.К. Рокоссовский. Вслед за ним шла группа юных барабанщиков и  сводные полки всех фронтов, которые возглавляли командующие маршалы и генералы К.А. Мерецков, Л.А. Говоров, А.М. Василевский,  И.Х. Баграмян, К.П. Трубников, В.Д. Соколовский, А.И. Еременко, И.С. Конев, Р.Я. Малиновский, Ф.И. </a:t>
            </a:r>
            <a:r>
              <a:rPr lang="ru-RU" sz="2000" dirty="0" err="1">
                <a:solidFill>
                  <a:schemeClr val="tx2"/>
                </a:solidFill>
                <a:latin typeface="Verdana" panose="020B0604030504040204" pitchFamily="34" charset="0"/>
                <a:ea typeface="Verdana" panose="020B0604030504040204" pitchFamily="34" charset="0"/>
                <a:cs typeface="Verdana" panose="020B0604030504040204" pitchFamily="34" charset="0"/>
              </a:rPr>
              <a:t>Толбухин</a:t>
            </a:r>
            <a:r>
              <a:rPr lang="ru-RU" sz="2000" dirty="0">
                <a:solidFill>
                  <a:schemeClr val="tx2"/>
                </a:solidFill>
                <a:latin typeface="Verdana" panose="020B0604030504040204" pitchFamily="34" charset="0"/>
                <a:ea typeface="Verdana" panose="020B0604030504040204" pitchFamily="34" charset="0"/>
                <a:cs typeface="Verdana" panose="020B0604030504040204" pitchFamily="34" charset="0"/>
              </a:rPr>
              <a:t>, В.Г. Фадеев. </a:t>
            </a:r>
          </a:p>
        </p:txBody>
      </p:sp>
      <p:pic>
        <p:nvPicPr>
          <p:cNvPr id="1026" name="Picture 2" descr="Парад Победы. Соловьёв Н. В. (1945) DVDRip. Цветной документальный фильм."/>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115616" y="796524"/>
            <a:ext cx="3312368" cy="2500838"/>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descr="Москвичка - Места боевой славы: сражения, о которых не говорят"/>
          <p:cNvPicPr/>
          <p:nvPr/>
        </p:nvPicPr>
        <p:blipFill>
          <a:blip r:embed="rId3" cstate="email">
            <a:extLst>
              <a:ext uri="{28A0092B-C50C-407E-A947-70E740481C1C}">
                <a14:useLocalDpi xmlns:a14="http://schemas.microsoft.com/office/drawing/2010/main"/>
              </a:ext>
            </a:extLst>
          </a:blip>
          <a:srcRect/>
          <a:stretch>
            <a:fillRect/>
          </a:stretch>
        </p:blipFill>
        <p:spPr bwMode="auto">
          <a:xfrm>
            <a:off x="1001337" y="3717032"/>
            <a:ext cx="3426647" cy="2553196"/>
          </a:xfrm>
          <a:prstGeom prst="rect">
            <a:avLst/>
          </a:prstGeom>
          <a:noFill/>
          <a:ln>
            <a:noFill/>
          </a:ln>
        </p:spPr>
      </p:pic>
      <p:pic>
        <p:nvPicPr>
          <p:cNvPr id="1028" name="Picture 4" descr="Библиотека изображений &quot;РИА Новости&quot;"/>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02496" y="809063"/>
            <a:ext cx="4424328" cy="263247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Кинохроники, видео хроники прошлого столетия, исторические материалы"/>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491322" y="3526729"/>
            <a:ext cx="3996936" cy="30421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484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wipe(down)">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wipe(down)">
                                      <p:cBhvr>
                                        <p:cTn id="22"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ок">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о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о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818</TotalTime>
  <Words>566</Words>
  <Application>Microsoft Office PowerPoint</Application>
  <PresentationFormat>Экран (4:3)</PresentationFormat>
  <Paragraphs>47</Paragraphs>
  <Slides>20</Slides>
  <Notes>0</Notes>
  <HiddenSlides>0</HiddenSlides>
  <MMClips>6</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20</vt:i4>
      </vt:variant>
    </vt:vector>
  </HeadingPairs>
  <TitlesOfParts>
    <vt:vector size="26" baseType="lpstr">
      <vt:lpstr>Calibri</vt:lpstr>
      <vt:lpstr>Constantia</vt:lpstr>
      <vt:lpstr>Times New Roman</vt:lpstr>
      <vt:lpstr>Verdana</vt:lpstr>
      <vt:lpstr>Wingdings 2</vt:lpstr>
      <vt:lpstr>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dc:creator>
  <cp:lastModifiedBy>Кан-Демир</cp:lastModifiedBy>
  <cp:revision>38</cp:revision>
  <dcterms:created xsi:type="dcterms:W3CDTF">2015-02-05T21:08:32Z</dcterms:created>
  <dcterms:modified xsi:type="dcterms:W3CDTF">2016-02-12T03:01:16Z</dcterms:modified>
</cp:coreProperties>
</file>