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9" r:id="rId2"/>
    <p:sldId id="257" r:id="rId3"/>
    <p:sldId id="258" r:id="rId4"/>
    <p:sldId id="260" r:id="rId5"/>
    <p:sldId id="261" r:id="rId6"/>
    <p:sldId id="265" r:id="rId7"/>
    <p:sldId id="294" r:id="rId8"/>
    <p:sldId id="272" r:id="rId9"/>
    <p:sldId id="270" r:id="rId10"/>
    <p:sldId id="271" r:id="rId11"/>
    <p:sldId id="269" r:id="rId12"/>
    <p:sldId id="273" r:id="rId13"/>
    <p:sldId id="274" r:id="rId14"/>
    <p:sldId id="292" r:id="rId15"/>
    <p:sldId id="293" r:id="rId16"/>
    <p:sldId id="279" r:id="rId17"/>
    <p:sldId id="276" r:id="rId18"/>
    <p:sldId id="280" r:id="rId19"/>
    <p:sldId id="278" r:id="rId20"/>
    <p:sldId id="277" r:id="rId21"/>
    <p:sldId id="282" r:id="rId22"/>
    <p:sldId id="281" r:id="rId23"/>
    <p:sldId id="283" r:id="rId24"/>
    <p:sldId id="284" r:id="rId25"/>
    <p:sldId id="295" r:id="rId26"/>
    <p:sldId id="285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0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17FD2-176D-48C1-8C66-5EAB7B06E8E2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89BB1-4B6B-49A8-8758-88C7FA7AC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35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89BB1-4B6B-49A8-8758-88C7FA7AC1C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2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6CE04-5B65-4A33-A404-2A90FB81CFC9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5BE7-9A63-4500-9A95-6E7C219AF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89;&#1074;&#1086;&#1103;%20&#1080;&#1075;&#1088;&#1072;\Peredacha_Svoya_Igra_-_Titry_(iPlayer.fm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msi.ru/media/3d6e8ab5-be57-44d7-8eeb-3269e234ba20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ru.wikipedia.org/wiki/%D0%A4%D0%B0%D0%B9%D0%BB:IPC_logo_(2004).sv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4.xml"/><Relationship Id="rId3" Type="http://schemas.openxmlformats.org/officeDocument/2006/relationships/image" Target="../media/image2.png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5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audio" Target="file:///C:\Users\user\Desktop\&#1089;&#1074;&#1086;&#1103;%20&#1080;&#1075;&#1088;&#1072;\Peredacha_Svoya_Igra_-_30_sekund_1994-1998_(iPlayer.fm).mp3" TargetMode="Externa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своя игра\svigra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"/>
            <a:ext cx="9154182" cy="68503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5000636"/>
            <a:ext cx="5183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Основн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ая школа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eredacha_Svoya_Igra_-_Titry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940152" y="3933056"/>
            <a:ext cx="304800" cy="3048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285852" y="214290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Олимпиада Сочи - 2014</a:t>
            </a:r>
            <a:endParaRPr lang="ru-RU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7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59632" y="836712"/>
            <a:ext cx="66967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dirty="0" smtClean="0">
                <a:solidFill>
                  <a:schemeClr val="bg1"/>
                </a:solidFill>
              </a:rPr>
              <a:t>Во время открытия Олимпийских игр один из выдающихся спортсменов страны-хозяйки произносит речь от имени всех участников Игр. Что это за речь? </a:t>
            </a:r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i="1" dirty="0" smtClean="0">
                <a:solidFill>
                  <a:schemeClr val="bg1"/>
                </a:solidFill>
              </a:rPr>
              <a:t>(Олимпийская клятва)</a:t>
            </a:r>
            <a:endParaRPr lang="ru-RU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27584" y="498373"/>
            <a:ext cx="756084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3600" dirty="0" smtClean="0">
                <a:solidFill>
                  <a:schemeClr val="bg1"/>
                </a:solidFill>
              </a:rPr>
              <a:t>Кому, согласно Олимпийской хартии, предоставляется честь организации Олимпийских игр: городу или стране?</a:t>
            </a:r>
          </a:p>
          <a:p>
            <a:pPr algn="ctr"/>
            <a:endParaRPr lang="ru-RU" sz="3200" i="1" dirty="0" smtClean="0">
              <a:solidFill>
                <a:schemeClr val="bg1"/>
              </a:solidFill>
            </a:endParaRPr>
          </a:p>
          <a:p>
            <a:pPr algn="ctr"/>
            <a:endParaRPr lang="ru-RU" sz="3200" i="1" dirty="0" smtClean="0">
              <a:solidFill>
                <a:schemeClr val="bg1"/>
              </a:solidFill>
            </a:endParaRPr>
          </a:p>
          <a:p>
            <a:pPr algn="ctr"/>
            <a:endParaRPr lang="ru-RU" sz="32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i="1" dirty="0" smtClean="0">
                <a:solidFill>
                  <a:schemeClr val="bg1"/>
                </a:solidFill>
              </a:rPr>
              <a:t>(Городу. Кандидатура города должна быть поддержана правительством страны.)</a:t>
            </a:r>
            <a:endParaRPr lang="ru-RU" sz="3200" dirty="0" smtClean="0">
              <a:solidFill>
                <a:schemeClr val="bg1"/>
              </a:solidFill>
            </a:endParaRPr>
          </a:p>
          <a:p>
            <a:pPr algn="ctr"/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27584" y="799693"/>
            <a:ext cx="7200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В каком году советские спортсмены впервые приняли участие в Олимпийских играх? </a:t>
            </a: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endParaRPr lang="ru-RU" sz="3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(В 1952 г., Хельсинки, Финляндия, XV Олимпийские игры.)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96752"/>
            <a:ext cx="75608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Какие виды  спорта включены в зимние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Паралимпийские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игры.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(Биатлон,  горные лыжи, </a:t>
            </a:r>
            <a:r>
              <a:rPr lang="ru-RU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следж-хоккей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 кёрлинг на колесах, лыжные гонки)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692696"/>
            <a:ext cx="599333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Основатель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паралимпийских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игр.</a:t>
            </a: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ctr"/>
            <a:endParaRPr lang="ru-RU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Картинка 5 из 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708920"/>
            <a:ext cx="27971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88024" y="4293096"/>
            <a:ext cx="2808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английский нейрохирург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Людвиг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Гуттман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Управляющая кнопка: возврат 4">
            <a:hlinkClick r:id="rId4" action="ppaction://hlinksldjump" highlightClick="1"/>
          </p:cNvPr>
          <p:cNvSpPr/>
          <p:nvPr/>
        </p:nvSpPr>
        <p:spPr>
          <a:xfrm>
            <a:off x="7812360" y="6021288"/>
            <a:ext cx="682376" cy="53836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52736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Что из себя представляет символ </a:t>
            </a:r>
            <a:r>
              <a:rPr lang="ru-RU" sz="3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Паралимпийского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движения?</a:t>
            </a: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endParaRPr lang="ru-RU" sz="32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Красная, синяя и зеленая полусферы, символизирующие ум, тело и несломленный дух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http://upload.wikimedia.org/wikipedia/commons/thumb/e/e6/IPC_logo_%282004%29.svg/300px-IPC_logo_%282004%29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068960"/>
            <a:ext cx="2167584" cy="1539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возврат 3">
            <a:hlinkClick r:id="rId4" action="ppaction://hlinksldjump" highlightClick="1"/>
          </p:cNvPr>
          <p:cNvSpPr/>
          <p:nvPr/>
        </p:nvSpPr>
        <p:spPr>
          <a:xfrm>
            <a:off x="7812360" y="6021288"/>
            <a:ext cx="682376" cy="53836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39552" y="1001636"/>
            <a:ext cx="81369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Когда появилось официальное название «</a:t>
            </a:r>
            <a:r>
              <a:rPr lang="ru-RU" sz="4000" dirty="0" err="1" smtClean="0">
                <a:solidFill>
                  <a:schemeClr val="bg1"/>
                </a:solidFill>
              </a:rPr>
              <a:t>Паралимпийские</a:t>
            </a:r>
            <a:r>
              <a:rPr lang="ru-RU" sz="4000" dirty="0" smtClean="0">
                <a:solidFill>
                  <a:schemeClr val="bg1"/>
                </a:solidFill>
              </a:rPr>
              <a:t>» игры?</a:t>
            </a: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i="1" dirty="0" smtClean="0">
                <a:solidFill>
                  <a:schemeClr val="bg1"/>
                </a:solidFill>
              </a:rPr>
              <a:t>(Во время </a:t>
            </a:r>
            <a:r>
              <a:rPr lang="en-US" sz="4000" i="1" dirty="0" smtClean="0">
                <a:solidFill>
                  <a:schemeClr val="bg1"/>
                </a:solidFill>
              </a:rPr>
              <a:t>II</a:t>
            </a:r>
            <a:r>
              <a:rPr lang="ru-RU" sz="4000" i="1" dirty="0" smtClean="0">
                <a:solidFill>
                  <a:schemeClr val="bg1"/>
                </a:solidFill>
              </a:rPr>
              <a:t> </a:t>
            </a:r>
            <a:r>
              <a:rPr lang="ru-RU" sz="4000" i="1" dirty="0" err="1" smtClean="0">
                <a:solidFill>
                  <a:schemeClr val="bg1"/>
                </a:solidFill>
              </a:rPr>
              <a:t>Паралимпийских</a:t>
            </a:r>
            <a:r>
              <a:rPr lang="ru-RU" sz="4000" i="1" dirty="0" smtClean="0">
                <a:solidFill>
                  <a:schemeClr val="bg1"/>
                </a:solidFill>
              </a:rPr>
              <a:t> игр 1964 года в Токио)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556792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В каком году Российские спортсмены – </a:t>
            </a:r>
            <a:r>
              <a:rPr lang="ru-RU" sz="4000" dirty="0" err="1" smtClean="0">
                <a:solidFill>
                  <a:schemeClr val="bg1"/>
                </a:solidFill>
              </a:rPr>
              <a:t>паралимпийцы</a:t>
            </a:r>
            <a:r>
              <a:rPr lang="ru-RU" sz="4000" dirty="0" smtClean="0">
                <a:solidFill>
                  <a:schemeClr val="bg1"/>
                </a:solidFill>
              </a:rPr>
              <a:t> впервые приняли участие в </a:t>
            </a:r>
            <a:r>
              <a:rPr lang="ru-RU" sz="4000" dirty="0" err="1" smtClean="0">
                <a:solidFill>
                  <a:schemeClr val="bg1"/>
                </a:solidFill>
              </a:rPr>
              <a:t>Паралимпийских</a:t>
            </a:r>
            <a:r>
              <a:rPr lang="ru-RU" sz="4000" dirty="0" smtClean="0">
                <a:solidFill>
                  <a:schemeClr val="bg1"/>
                </a:solidFill>
              </a:rPr>
              <a:t> играх?</a:t>
            </a: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endParaRPr lang="ru-RU" sz="40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i="1" dirty="0" smtClean="0">
                <a:solidFill>
                  <a:schemeClr val="bg1"/>
                </a:solidFill>
              </a:rPr>
              <a:t>(в 1988 году)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15616" y="1074512"/>
            <a:ext cx="70567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представляет собой олимпийский флаг, в каком году он был утвержден?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(Белое полотнище с пятью переплетенными кольцами синего, черного, красного, зеленого и желтого цветов. Утверждён в 1914 г.)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1484784"/>
            <a:ext cx="792088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Какой персонаж мультфильма стал талисманом сборной России на Олимпиаде-2004?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Чебурашка</a:t>
            </a: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eredacha_Svoya_Igra_-_30_sekund_1994-1998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6165304"/>
            <a:ext cx="304800" cy="304800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528" y="404666"/>
          <a:ext cx="8568954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080120"/>
                <a:gridCol w="1080120"/>
                <a:gridCol w="1008112"/>
                <a:gridCol w="1008112"/>
                <a:gridCol w="1080122"/>
              </a:tblGrid>
              <a:tr h="121068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История Олимпийских игр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4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5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6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7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8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749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Современные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Олимпийские игры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9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0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1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2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3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749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Паралимпийские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игры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4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5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6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7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8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749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Символы  и талисманы Олимпийских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 </a:t>
                      </a:r>
                      <a:r>
                        <a:rPr lang="ru-RU" sz="2000" b="1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Паралимпийских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игр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19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0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1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2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3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749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Российские олимпийцы и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паралимпийцы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4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5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6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7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28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16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55576" y="1340768"/>
            <a:ext cx="78488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Над каким городом впервые был поднят олимпийский флаг?</a:t>
            </a:r>
          </a:p>
          <a:p>
            <a:pPr algn="ctr"/>
            <a:endParaRPr lang="ru-RU" sz="4400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(Антверпен, Бельгия.)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268760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Талисманами Олимпийских игр в Лондоне стали две капли. Какие это капли?</a:t>
            </a:r>
            <a:br>
              <a:rPr lang="ru-RU" sz="4000" dirty="0" smtClean="0">
                <a:solidFill>
                  <a:schemeClr val="bg1"/>
                </a:solidFill>
              </a:rPr>
            </a:br>
            <a:endParaRPr lang="ru-RU" sz="4000" dirty="0" smtClean="0">
              <a:solidFill>
                <a:schemeClr val="bg1"/>
              </a:solidFill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Капли стали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645024"/>
            <a:ext cx="2952328" cy="162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827584" y="-282147"/>
            <a:ext cx="77048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3600" dirty="0" smtClean="0">
              <a:solidFill>
                <a:schemeClr val="bg1"/>
              </a:solidFill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Последние целиком из золота олимпийские медали были отлиты в 1912 году. 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В </a:t>
            </a:r>
            <a:r>
              <a:rPr lang="ru-RU" sz="3600" dirty="0" err="1" smtClean="0">
                <a:solidFill>
                  <a:schemeClr val="bg1"/>
                </a:solidFill>
              </a:rPr>
              <a:t>Альбервиле</a:t>
            </a:r>
            <a:r>
              <a:rPr lang="ru-RU" sz="3600" dirty="0" smtClean="0">
                <a:solidFill>
                  <a:schemeClr val="bg1"/>
                </a:solidFill>
              </a:rPr>
              <a:t> вручались хрустальные медали. 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А из чего их стали изготовлять на последующих играх?</a:t>
            </a: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endParaRPr lang="ru-RU" sz="36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i="1" dirty="0" smtClean="0">
                <a:solidFill>
                  <a:schemeClr val="bg1"/>
                </a:solidFill>
              </a:rPr>
              <a:t>(Из серебра, покрытого тонким слоем золота.)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388424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628801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В каком российском клубе играл хоккеист Павел Буре до перехода в НХЛ? </a:t>
            </a: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(В ЦСКА.)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67544" y="1452407"/>
            <a:ext cx="806489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chemeClr val="bg1"/>
                </a:solidFill>
              </a:rPr>
              <a:t>Назовите спортсмена, которому Владимир Высоцкий посвятил свою песню «Вратарь». </a:t>
            </a: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endParaRPr lang="ru-RU" sz="3600" b="1" dirty="0" smtClean="0">
              <a:solidFill>
                <a:schemeClr val="bg1"/>
              </a:solidFill>
            </a:endParaRP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bg1"/>
                </a:solidFill>
              </a:rPr>
              <a:t>(Лев Яшин.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388424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1196752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Не только город в Воронежской области РФ, но и всемирно известный российский хоккеист, чемпион Олимпийских игр, мира и Европы. </a:t>
            </a:r>
          </a:p>
          <a:p>
            <a:pPr algn="ctr"/>
            <a:endParaRPr lang="ru-RU" sz="3600" b="1" dirty="0" smtClean="0">
              <a:solidFill>
                <a:schemeClr val="bg1"/>
              </a:solidFill>
            </a:endParaRPr>
          </a:p>
          <a:p>
            <a:pPr algn="ctr"/>
            <a:endParaRPr lang="ru-RU" sz="36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(Бобров. Всеволод Бобров.)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682376" cy="53836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39552" y="727971"/>
            <a:ext cx="8136904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Самый титулованный российский спортсмен –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паралимпиец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Х Зимних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Паралимпийских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играх в Ванкувере?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i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400" i="1" dirty="0" smtClean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Ирек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Зарипов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4 золотые и </a:t>
            </a:r>
          </a:p>
          <a:p>
            <a:pPr marL="0" marR="0" lvl="0" indent="1809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серебряная медали)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er\Desktop\своя игра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24944"/>
            <a:ext cx="2304256" cy="3456384"/>
          </a:xfrm>
          <a:prstGeom prst="rect">
            <a:avLst/>
          </a:prstGeom>
          <a:noFill/>
        </p:spPr>
      </p:pic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244408" y="6165304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052736"/>
            <a:ext cx="849694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Назовите фамилию нашей девятикратно титулованной героини Инсбрука и Саппоро, результат которой не превзойден ни одним лыжником мира.</a:t>
            </a:r>
          </a:p>
          <a:p>
            <a:pPr algn="ctr"/>
            <a:endParaRPr lang="ru-RU" sz="3200" dirty="0" smtClean="0">
              <a:solidFill>
                <a:schemeClr val="bg1"/>
              </a:solidFill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(Кулакова Галина, коллекция этой лыжницы насчитывает 56 медалей.)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В чью честь проводились Игры? </a:t>
            </a:r>
          </a:p>
          <a:p>
            <a:pPr algn="ctr">
              <a:buNone/>
            </a:pPr>
            <a:endParaRPr lang="ru-RU" sz="4800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4800" i="1" dirty="0" smtClean="0">
                <a:solidFill>
                  <a:schemeClr val="bg1"/>
                </a:solidFill>
              </a:rPr>
              <a:t>(В честь Зевса, верховного бога в греческой мифологии.)</a:t>
            </a:r>
            <a:endParaRPr lang="ru-RU" sz="4800" dirty="0" smtClean="0">
              <a:solidFill>
                <a:schemeClr val="bg1"/>
              </a:solidFill>
            </a:endParaRPr>
          </a:p>
          <a:p>
            <a:pPr marL="504825" marR="47625" algn="ctr">
              <a:lnSpc>
                <a:spcPct val="115000"/>
              </a:lnSpc>
              <a:spcAft>
                <a:spcPts val="1000"/>
              </a:spcAft>
              <a:buNone/>
            </a:pPr>
            <a:endParaRPr lang="ru-RU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682376" cy="53836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В какое время года и с какой периодичностью проводились Игры? </a:t>
            </a:r>
          </a:p>
          <a:p>
            <a:pPr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chemeClr val="bg1"/>
                </a:solidFill>
              </a:rPr>
              <a:t> </a:t>
            </a:r>
            <a:r>
              <a:rPr lang="ru-RU" sz="3600" i="1" dirty="0" smtClean="0">
                <a:solidFill>
                  <a:schemeClr val="bg1"/>
                </a:solidFill>
              </a:rPr>
              <a:t>(Каждые четыре года, между жатвой и сбором винограда.)</a:t>
            </a:r>
            <a:endParaRPr lang="ru-RU" sz="36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Какова длина  марафонской  дистанции ?</a:t>
            </a:r>
          </a:p>
          <a:p>
            <a:pPr lvl="0" algn="ctr">
              <a:buNone/>
            </a:pPr>
            <a:endParaRPr lang="ru-RU" sz="40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sz="40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sz="40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(42 км 195 м)</a:t>
            </a: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7625" marR="47625" algn="r">
              <a:lnSpc>
                <a:spcPct val="115000"/>
              </a:lnSpc>
              <a:spcAft>
                <a:spcPts val="1000"/>
              </a:spcAft>
              <a:buNone/>
            </a:pPr>
            <a:endParaRPr lang="ru-RU" i="1" dirty="0" smtClean="0">
              <a:solidFill>
                <a:schemeClr val="bg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956376" y="6237312"/>
            <a:ext cx="504056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976664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endParaRPr lang="ru-RU" sz="3900" dirty="0" smtClean="0">
              <a:solidFill>
                <a:schemeClr val="bg1"/>
              </a:solidFill>
            </a:endParaRPr>
          </a:p>
          <a:p>
            <a:pPr lvl="0" algn="ctr">
              <a:buNone/>
            </a:pPr>
            <a:r>
              <a:rPr lang="ru-RU" sz="3900" dirty="0" smtClean="0">
                <a:solidFill>
                  <a:schemeClr val="bg1"/>
                </a:solidFill>
              </a:rPr>
              <a:t>Это греческое женское имя тесно связано со спортом, а его уменьшительный вариант</a:t>
            </a:r>
            <a:r>
              <a:rPr lang="en-US" sz="3900" dirty="0" smtClean="0">
                <a:solidFill>
                  <a:schemeClr val="bg1"/>
                </a:solidFill>
              </a:rPr>
              <a:t> </a:t>
            </a:r>
            <a:r>
              <a:rPr lang="ru-RU" sz="3900" dirty="0" smtClean="0">
                <a:solidFill>
                  <a:schemeClr val="bg1"/>
                </a:solidFill>
              </a:rPr>
              <a:t>– дерево. Назовите оба варианта. </a:t>
            </a:r>
          </a:p>
          <a:p>
            <a:pPr algn="ctr"/>
            <a:endParaRPr lang="ru-RU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i="1" dirty="0" smtClean="0">
                <a:solidFill>
                  <a:schemeClr val="bg1"/>
                </a:solidFill>
              </a:rPr>
              <a:t>(Олимпиада, Липа.)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R="47625" lvl="0" algn="ctr">
              <a:lnSpc>
                <a:spcPct val="115000"/>
              </a:lnSpc>
              <a:spcAft>
                <a:spcPts val="1000"/>
              </a:spcAft>
              <a:buClr>
                <a:srgbClr val="000080"/>
              </a:buClr>
              <a:buNone/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Каждый знает, что на Олимпийские игры в Древней Греции женщины не допускались. Это факт достоверный. Но в древнегреческих играх был один вид состязаний, олимпийским чемпионом в котором могла стать женщина. В каком виде состязаний древнегреческих олимпиад победителем могла быть объявлена женщина? 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>
              <a:buNone/>
            </a:pPr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ea typeface="Times New Roman"/>
                <a:cs typeface="Arial" pitchFamily="34" charset="0"/>
              </a:rPr>
              <a:t>(В гонках колесниц победителем объявлялся не ведущий колесницу, а хозяин коней, которым могла быть и женщина.)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Man_chariotee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836712"/>
            <a:ext cx="6409948" cy="3309921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8244408" y="6021288"/>
            <a:ext cx="648072" cy="6206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3568" y="570166"/>
            <a:ext cx="763284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Когда и где были проведены первые Олимпийские игры современности? </a:t>
            </a: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(В 1896 г. в Афинах.)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18952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dirty="0" smtClean="0">
                <a:solidFill>
                  <a:schemeClr val="bg1"/>
                </a:solidFill>
              </a:rPr>
              <a:t>Как зажигают олимпийский факел? </a:t>
            </a: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endParaRPr lang="ru-RU" sz="4400" i="1" dirty="0" smtClean="0">
              <a:solidFill>
                <a:schemeClr val="bg1"/>
              </a:solidFill>
            </a:endParaRP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(На факел направляют пучок солнечных лучей, собранных при помощи системы линз и отражателей.)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613</Words>
  <Application>Microsoft Office PowerPoint</Application>
  <PresentationFormat>Экран (4:3)</PresentationFormat>
  <Paragraphs>169</Paragraphs>
  <Slides>27</Slides>
  <Notes>1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Кан-Демир</cp:lastModifiedBy>
  <cp:revision>84</cp:revision>
  <dcterms:created xsi:type="dcterms:W3CDTF">2013-12-09T17:39:34Z</dcterms:created>
  <dcterms:modified xsi:type="dcterms:W3CDTF">2016-02-12T02:12:07Z</dcterms:modified>
</cp:coreProperties>
</file>