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9" r:id="rId3"/>
    <p:sldId id="260" r:id="rId4"/>
    <p:sldId id="256" r:id="rId5"/>
    <p:sldId id="257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43" autoAdjust="0"/>
    <p:restoredTop sz="94660"/>
  </p:normalViewPr>
  <p:slideViewPr>
    <p:cSldViewPr snapToGrid="0">
      <p:cViewPr varScale="1">
        <p:scale>
          <a:sx n="74" d="100"/>
          <a:sy n="74" d="100"/>
        </p:scale>
        <p:origin x="414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DACE4-83CD-4FB3-BBC3-09BA64FBCC02}" type="datetimeFigureOut">
              <a:rPr lang="ru-RU" smtClean="0"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AB82-A320-406B-98B7-2D053C5EFA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8291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DACE4-83CD-4FB3-BBC3-09BA64FBCC02}" type="datetimeFigureOut">
              <a:rPr lang="ru-RU" smtClean="0"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AB82-A320-406B-98B7-2D053C5EFA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3770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DACE4-83CD-4FB3-BBC3-09BA64FBCC02}" type="datetimeFigureOut">
              <a:rPr lang="ru-RU" smtClean="0"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AB82-A320-406B-98B7-2D053C5EFA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704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>
                <a:solidFill>
                  <a:prstClr val="black"/>
                </a:solidFill>
              </a:rPr>
              <a:pPr/>
              <a:t>12.02.2016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2382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>
                <a:solidFill>
                  <a:prstClr val="black"/>
                </a:solidFill>
              </a:rPr>
              <a:pPr/>
              <a:t>12.02.2016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889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>
                <a:solidFill>
                  <a:prstClr val="black"/>
                </a:solidFill>
              </a:rPr>
              <a:pPr/>
              <a:t>12.02.2016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3441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>
                <a:solidFill>
                  <a:prstClr val="black"/>
                </a:solidFill>
              </a:rPr>
              <a:pPr/>
              <a:t>12.02.2016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2344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>
                <a:solidFill>
                  <a:prstClr val="black"/>
                </a:solidFill>
              </a:rPr>
              <a:pPr/>
              <a:t>12.02.2016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3303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>
                <a:solidFill>
                  <a:prstClr val="black"/>
                </a:solidFill>
              </a:rPr>
              <a:pPr/>
              <a:t>12.02.2016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4664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>
                <a:solidFill>
                  <a:prstClr val="black"/>
                </a:solidFill>
              </a:rPr>
              <a:pPr/>
              <a:t>12.02.2016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6879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>
                <a:solidFill>
                  <a:prstClr val="black"/>
                </a:solidFill>
              </a:rPr>
              <a:pPr/>
              <a:t>12.02.2016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873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DACE4-83CD-4FB3-BBC3-09BA64FBCC02}" type="datetimeFigureOut">
              <a:rPr lang="ru-RU" smtClean="0"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AB82-A320-406B-98B7-2D053C5EFA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1876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>
                <a:solidFill>
                  <a:prstClr val="black"/>
                </a:solidFill>
              </a:rPr>
              <a:pPr/>
              <a:t>12.02.2016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6939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>
                <a:solidFill>
                  <a:prstClr val="black"/>
                </a:solidFill>
              </a:rPr>
              <a:pPr/>
              <a:t>12.02.2016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5764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>
                <a:solidFill>
                  <a:prstClr val="black"/>
                </a:solidFill>
              </a:rPr>
              <a:pPr/>
              <a:t>12.02.2016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130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DACE4-83CD-4FB3-BBC3-09BA64FBCC02}" type="datetimeFigureOut">
              <a:rPr lang="ru-RU" smtClean="0"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AB82-A320-406B-98B7-2D053C5EFA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446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DACE4-83CD-4FB3-BBC3-09BA64FBCC02}" type="datetimeFigureOut">
              <a:rPr lang="ru-RU" smtClean="0"/>
              <a:t>12.02.2016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AB82-A320-406B-98B7-2D053C5EFA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3611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DACE4-83CD-4FB3-BBC3-09BA64FBCC02}" type="datetimeFigureOut">
              <a:rPr lang="ru-RU" smtClean="0"/>
              <a:t>12.02.2016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AB82-A320-406B-98B7-2D053C5EFA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6025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DACE4-83CD-4FB3-BBC3-09BA64FBCC02}" type="datetimeFigureOut">
              <a:rPr lang="ru-RU" smtClean="0"/>
              <a:t>12.02.2016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AB82-A320-406B-98B7-2D053C5EFA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9547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DACE4-83CD-4FB3-BBC3-09BA64FBCC02}" type="datetimeFigureOut">
              <a:rPr lang="ru-RU" smtClean="0"/>
              <a:t>12.02.2016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AB82-A320-406B-98B7-2D053C5EFA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243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DACE4-83CD-4FB3-BBC3-09BA64FBCC02}" type="datetimeFigureOut">
              <a:rPr lang="ru-RU" smtClean="0"/>
              <a:t>12.02.2016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AB82-A320-406B-98B7-2D053C5EFA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952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DACE4-83CD-4FB3-BBC3-09BA64FBCC02}" type="datetimeFigureOut">
              <a:rPr lang="ru-RU" smtClean="0"/>
              <a:t>12.02.2016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AB82-A320-406B-98B7-2D053C5EFA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6573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DACE4-83CD-4FB3-BBC3-09BA64FBCC02}" type="datetimeFigureOut">
              <a:rPr lang="ru-RU" smtClean="0"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0AB82-A320-406B-98B7-2D053C5EFA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3485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Прямоугольник 85"/>
          <p:cNvSpPr/>
          <p:nvPr userDrawn="1"/>
        </p:nvSpPr>
        <p:spPr>
          <a:xfrm>
            <a:off x="952464" y="285728"/>
            <a:ext cx="10953827" cy="63579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1" y="6642556"/>
            <a:ext cx="200022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dirty="0" smtClean="0">
                <a:solidFill>
                  <a:prstClr val="white">
                    <a:lumMod val="85000"/>
                  </a:prstClr>
                </a:solidFill>
                <a:latin typeface="Times New Roman" pitchFamily="18" charset="0"/>
                <a:cs typeface="Times New Roman" pitchFamily="18" charset="0"/>
              </a:rPr>
              <a:t>© Фокина Лидия Петровна </a:t>
            </a:r>
            <a:endParaRPr lang="ru-RU" sz="800" dirty="0">
              <a:solidFill>
                <a:prstClr val="white">
                  <a:lumMod val="8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Группа 7"/>
          <p:cNvGrpSpPr/>
          <p:nvPr userDrawn="1"/>
        </p:nvGrpSpPr>
        <p:grpSpPr>
          <a:xfrm rot="10800000">
            <a:off x="476211" y="6147195"/>
            <a:ext cx="1095384" cy="250033"/>
            <a:chOff x="2714612" y="1428736"/>
            <a:chExt cx="2857520" cy="785818"/>
          </a:xfrm>
          <a:solidFill>
            <a:srgbClr val="92D050"/>
          </a:solidFill>
        </p:grpSpPr>
        <p:sp>
          <p:nvSpPr>
            <p:cNvPr id="9" name="Овал 8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prstClr val="white"/>
                </a:solidFill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prstClr val="white"/>
                </a:solidFill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prstClr val="white"/>
                </a:solidFill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prstClr val="white"/>
                </a:solidFill>
              </a:endParaRP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prstClr val="white"/>
                </a:solidFill>
              </a:endParaRPr>
            </a:p>
          </p:txBody>
        </p:sp>
      </p:grpSp>
      <p:grpSp>
        <p:nvGrpSpPr>
          <p:cNvPr id="14" name="Группа 13"/>
          <p:cNvGrpSpPr/>
          <p:nvPr userDrawn="1"/>
        </p:nvGrpSpPr>
        <p:grpSpPr>
          <a:xfrm rot="10800000">
            <a:off x="476211" y="5436392"/>
            <a:ext cx="1095384" cy="250033"/>
            <a:chOff x="2714612" y="1428736"/>
            <a:chExt cx="2857520" cy="785818"/>
          </a:xfrm>
          <a:solidFill>
            <a:srgbClr val="92D050"/>
          </a:solidFill>
        </p:grpSpPr>
        <p:sp>
          <p:nvSpPr>
            <p:cNvPr id="15" name="Овал 14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prstClr val="white"/>
                </a:solidFill>
              </a:endParaRPr>
            </a:p>
          </p:txBody>
        </p:sp>
        <p:sp>
          <p:nvSpPr>
            <p:cNvPr id="16" name="Овал 15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prstClr val="white"/>
                </a:solidFill>
              </a:endParaRPr>
            </a:p>
          </p:txBody>
        </p:sp>
        <p:sp>
          <p:nvSpPr>
            <p:cNvPr id="17" name="Овал 16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prstClr val="white"/>
                </a:solidFill>
              </a:endParaRPr>
            </a:p>
          </p:txBody>
        </p:sp>
        <p:sp>
          <p:nvSpPr>
            <p:cNvPr id="18" name="Овал 17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prstClr val="white"/>
                </a:solidFill>
              </a:endParaRPr>
            </a:p>
          </p:txBody>
        </p:sp>
        <p:sp>
          <p:nvSpPr>
            <p:cNvPr id="19" name="Скругленный прямоугольник 18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prstClr val="white"/>
                </a:solidFill>
              </a:endParaRPr>
            </a:p>
          </p:txBody>
        </p:sp>
      </p:grpSp>
      <p:grpSp>
        <p:nvGrpSpPr>
          <p:cNvPr id="87" name="Группа 86"/>
          <p:cNvGrpSpPr/>
          <p:nvPr userDrawn="1"/>
        </p:nvGrpSpPr>
        <p:grpSpPr>
          <a:xfrm rot="10800000">
            <a:off x="476211" y="4725589"/>
            <a:ext cx="1095384" cy="250033"/>
            <a:chOff x="2714612" y="1428736"/>
            <a:chExt cx="2857520" cy="785818"/>
          </a:xfrm>
          <a:solidFill>
            <a:srgbClr val="92D050"/>
          </a:solidFill>
        </p:grpSpPr>
        <p:sp>
          <p:nvSpPr>
            <p:cNvPr id="88" name="Овал 87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prstClr val="white"/>
                </a:solidFill>
              </a:endParaRPr>
            </a:p>
          </p:txBody>
        </p:sp>
        <p:sp>
          <p:nvSpPr>
            <p:cNvPr id="89" name="Овал 88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prstClr val="white"/>
                </a:solidFill>
              </a:endParaRPr>
            </a:p>
          </p:txBody>
        </p:sp>
        <p:sp>
          <p:nvSpPr>
            <p:cNvPr id="90" name="Овал 89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prstClr val="white"/>
                </a:solidFill>
              </a:endParaRPr>
            </a:p>
          </p:txBody>
        </p:sp>
        <p:sp>
          <p:nvSpPr>
            <p:cNvPr id="91" name="Овал 90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prstClr val="white"/>
                </a:solidFill>
              </a:endParaRPr>
            </a:p>
          </p:txBody>
        </p:sp>
        <p:sp>
          <p:nvSpPr>
            <p:cNvPr id="92" name="Скругленный прямоугольник 91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prstClr val="white"/>
                </a:solidFill>
              </a:endParaRPr>
            </a:p>
          </p:txBody>
        </p:sp>
      </p:grpSp>
      <p:grpSp>
        <p:nvGrpSpPr>
          <p:cNvPr id="93" name="Группа 92"/>
          <p:cNvGrpSpPr/>
          <p:nvPr userDrawn="1"/>
        </p:nvGrpSpPr>
        <p:grpSpPr>
          <a:xfrm rot="10800000">
            <a:off x="476211" y="4014786"/>
            <a:ext cx="1095384" cy="250033"/>
            <a:chOff x="2714612" y="1428736"/>
            <a:chExt cx="2857520" cy="785818"/>
          </a:xfrm>
          <a:solidFill>
            <a:srgbClr val="92D050"/>
          </a:solidFill>
        </p:grpSpPr>
        <p:sp>
          <p:nvSpPr>
            <p:cNvPr id="94" name="Овал 93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prstClr val="white"/>
                </a:solidFill>
              </a:endParaRPr>
            </a:p>
          </p:txBody>
        </p:sp>
        <p:sp>
          <p:nvSpPr>
            <p:cNvPr id="95" name="Овал 94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prstClr val="white"/>
                </a:solidFill>
              </a:endParaRPr>
            </a:p>
          </p:txBody>
        </p:sp>
        <p:sp>
          <p:nvSpPr>
            <p:cNvPr id="96" name="Овал 95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prstClr val="white"/>
                </a:solidFill>
              </a:endParaRPr>
            </a:p>
          </p:txBody>
        </p:sp>
        <p:sp>
          <p:nvSpPr>
            <p:cNvPr id="97" name="Овал 96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prstClr val="white"/>
                </a:solidFill>
              </a:endParaRPr>
            </a:p>
          </p:txBody>
        </p:sp>
        <p:sp>
          <p:nvSpPr>
            <p:cNvPr id="98" name="Скругленный прямоугольник 97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prstClr val="white"/>
                </a:solidFill>
              </a:endParaRPr>
            </a:p>
          </p:txBody>
        </p:sp>
      </p:grpSp>
      <p:grpSp>
        <p:nvGrpSpPr>
          <p:cNvPr id="99" name="Группа 98"/>
          <p:cNvGrpSpPr/>
          <p:nvPr userDrawn="1"/>
        </p:nvGrpSpPr>
        <p:grpSpPr>
          <a:xfrm rot="10800000">
            <a:off x="476211" y="3303983"/>
            <a:ext cx="1095384" cy="250033"/>
            <a:chOff x="2714612" y="1428736"/>
            <a:chExt cx="2857520" cy="785818"/>
          </a:xfrm>
          <a:solidFill>
            <a:srgbClr val="92D050"/>
          </a:solidFill>
        </p:grpSpPr>
        <p:sp>
          <p:nvSpPr>
            <p:cNvPr id="100" name="Овал 99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prstClr val="white"/>
                </a:solidFill>
              </a:endParaRPr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prstClr val="white"/>
                </a:solidFill>
              </a:endParaRPr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prstClr val="white"/>
                </a:solidFill>
              </a:endParaRPr>
            </a:p>
          </p:txBody>
        </p:sp>
        <p:sp>
          <p:nvSpPr>
            <p:cNvPr id="103" name="Овал 102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prstClr val="white"/>
                </a:solidFill>
              </a:endParaRPr>
            </a:p>
          </p:txBody>
        </p:sp>
        <p:sp>
          <p:nvSpPr>
            <p:cNvPr id="104" name="Скругленный прямоугольник 103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prstClr val="white"/>
                </a:solidFill>
              </a:endParaRPr>
            </a:p>
          </p:txBody>
        </p:sp>
      </p:grpSp>
      <p:grpSp>
        <p:nvGrpSpPr>
          <p:cNvPr id="105" name="Группа 104"/>
          <p:cNvGrpSpPr/>
          <p:nvPr userDrawn="1"/>
        </p:nvGrpSpPr>
        <p:grpSpPr>
          <a:xfrm rot="10800000">
            <a:off x="476211" y="2593180"/>
            <a:ext cx="1095384" cy="250033"/>
            <a:chOff x="2714612" y="1428736"/>
            <a:chExt cx="2857520" cy="785818"/>
          </a:xfrm>
          <a:solidFill>
            <a:srgbClr val="92D050"/>
          </a:solidFill>
        </p:grpSpPr>
        <p:sp>
          <p:nvSpPr>
            <p:cNvPr id="106" name="Овал 105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prstClr val="white"/>
                </a:solidFill>
              </a:endParaRPr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prstClr val="white"/>
                </a:solidFill>
              </a:endParaRPr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prstClr val="white"/>
                </a:solidFill>
              </a:endParaRPr>
            </a:p>
          </p:txBody>
        </p:sp>
        <p:sp>
          <p:nvSpPr>
            <p:cNvPr id="109" name="Овал 108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prstClr val="white"/>
                </a:solidFill>
              </a:endParaRPr>
            </a:p>
          </p:txBody>
        </p:sp>
        <p:sp>
          <p:nvSpPr>
            <p:cNvPr id="110" name="Скругленный прямоугольник 109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prstClr val="white"/>
                </a:solidFill>
              </a:endParaRPr>
            </a:p>
          </p:txBody>
        </p:sp>
      </p:grpSp>
      <p:grpSp>
        <p:nvGrpSpPr>
          <p:cNvPr id="111" name="Группа 110"/>
          <p:cNvGrpSpPr/>
          <p:nvPr userDrawn="1"/>
        </p:nvGrpSpPr>
        <p:grpSpPr>
          <a:xfrm rot="10800000">
            <a:off x="476211" y="1882377"/>
            <a:ext cx="1095384" cy="250033"/>
            <a:chOff x="2714612" y="1428736"/>
            <a:chExt cx="2857520" cy="785818"/>
          </a:xfrm>
          <a:solidFill>
            <a:srgbClr val="92D050"/>
          </a:solidFill>
        </p:grpSpPr>
        <p:sp>
          <p:nvSpPr>
            <p:cNvPr id="112" name="Овал 111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prstClr val="white"/>
                </a:solidFill>
              </a:endParaRPr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prstClr val="white"/>
                </a:solidFill>
              </a:endParaRPr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prstClr val="white"/>
                </a:solidFill>
              </a:endParaRPr>
            </a:p>
          </p:txBody>
        </p:sp>
        <p:sp>
          <p:nvSpPr>
            <p:cNvPr id="115" name="Овал 114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prstClr val="white"/>
                </a:solidFill>
              </a:endParaRPr>
            </a:p>
          </p:txBody>
        </p:sp>
        <p:sp>
          <p:nvSpPr>
            <p:cNvPr id="116" name="Скругленный прямоугольник 115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prstClr val="white"/>
                </a:solidFill>
              </a:endParaRPr>
            </a:p>
          </p:txBody>
        </p:sp>
      </p:grpSp>
      <p:grpSp>
        <p:nvGrpSpPr>
          <p:cNvPr id="117" name="Группа 116"/>
          <p:cNvGrpSpPr/>
          <p:nvPr userDrawn="1"/>
        </p:nvGrpSpPr>
        <p:grpSpPr>
          <a:xfrm rot="10800000">
            <a:off x="476211" y="1171574"/>
            <a:ext cx="1095384" cy="250033"/>
            <a:chOff x="2714612" y="1428736"/>
            <a:chExt cx="2857520" cy="785818"/>
          </a:xfrm>
          <a:solidFill>
            <a:srgbClr val="92D050"/>
          </a:solidFill>
        </p:grpSpPr>
        <p:sp>
          <p:nvSpPr>
            <p:cNvPr id="118" name="Овал 117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prstClr val="white"/>
                </a:solidFill>
              </a:endParaRPr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prstClr val="white"/>
                </a:solidFill>
              </a:endParaRPr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prstClr val="white"/>
                </a:solidFill>
              </a:endParaRPr>
            </a:p>
          </p:txBody>
        </p:sp>
        <p:sp>
          <p:nvSpPr>
            <p:cNvPr id="121" name="Овал 120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prstClr val="white"/>
                </a:solidFill>
              </a:endParaRPr>
            </a:p>
          </p:txBody>
        </p:sp>
        <p:sp>
          <p:nvSpPr>
            <p:cNvPr id="122" name="Скругленный прямоугольник 121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prstClr val="white"/>
                </a:solidFill>
              </a:endParaRPr>
            </a:p>
          </p:txBody>
        </p:sp>
      </p:grpSp>
      <p:grpSp>
        <p:nvGrpSpPr>
          <p:cNvPr id="123" name="Группа 122"/>
          <p:cNvGrpSpPr/>
          <p:nvPr userDrawn="1"/>
        </p:nvGrpSpPr>
        <p:grpSpPr>
          <a:xfrm rot="10800000">
            <a:off x="476211" y="460771"/>
            <a:ext cx="1095384" cy="250033"/>
            <a:chOff x="2714612" y="1428736"/>
            <a:chExt cx="2857520" cy="785818"/>
          </a:xfrm>
          <a:solidFill>
            <a:srgbClr val="92D050"/>
          </a:solidFill>
        </p:grpSpPr>
        <p:sp>
          <p:nvSpPr>
            <p:cNvPr id="124" name="Овал 123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prstClr val="white"/>
                </a:solidFill>
              </a:endParaRPr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prstClr val="white"/>
                </a:solidFill>
              </a:endParaRPr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prstClr val="white"/>
                </a:solidFill>
              </a:endParaRPr>
            </a:p>
          </p:txBody>
        </p:sp>
        <p:sp>
          <p:nvSpPr>
            <p:cNvPr id="127" name="Овал 126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prstClr val="white"/>
                </a:solidFill>
              </a:endParaRPr>
            </a:p>
          </p:txBody>
        </p:sp>
        <p:sp>
          <p:nvSpPr>
            <p:cNvPr id="128" name="Скругленный прямоугольник 127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94390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11" Type="http://schemas.openxmlformats.org/officeDocument/2006/relationships/image" Target="../media/image13.jpeg"/><Relationship Id="rId5" Type="http://schemas.openxmlformats.org/officeDocument/2006/relationships/image" Target="../media/image8.jpeg"/><Relationship Id="rId10" Type="http://schemas.openxmlformats.org/officeDocument/2006/relationships/image" Target="../media/image12.jpeg"/><Relationship Id="rId4" Type="http://schemas.openxmlformats.org/officeDocument/2006/relationships/image" Target="../media/image7.jpeg"/><Relationship Id="rId9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otyrar.kz/wp-content/uploads/2014/09/smajlik.jpg" TargetMode="External"/><Relationship Id="rId2" Type="http://schemas.openxmlformats.org/officeDocument/2006/relationships/hyperlink" Target="http://s019.radikal.ru/i641/1205/ec/8476a5b6dc49.jpg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img-fotki.yandex.ru/get/6619/28648127.26/0_812dd_f8ef2ab8_L.jpg" TargetMode="External"/><Relationship Id="rId5" Type="http://schemas.openxmlformats.org/officeDocument/2006/relationships/hyperlink" Target="http://fedsosh1.ucoz.ru/PDD/Kartinki/1362567576_pdd.jpg" TargetMode="External"/><Relationship Id="rId4" Type="http://schemas.openxmlformats.org/officeDocument/2006/relationships/hyperlink" Target="http://linda6035.ucoz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fedsosh1.ucoz.ru/PDD/Kartinki/1362567576_pd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5182" y="383258"/>
            <a:ext cx="6529566" cy="4394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3031" y="1030311"/>
            <a:ext cx="6903075" cy="4687910"/>
          </a:xfrm>
        </p:spPr>
        <p:txBody>
          <a:bodyPr/>
          <a:lstStyle/>
          <a:p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</a:t>
            </a:r>
            <a:br>
              <a:rPr lang="ru-RU" sz="32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ДОРОЖНОГО</a:t>
            </a:r>
            <a:br>
              <a:rPr lang="ru-RU" sz="32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ДВИЖЕНИЯ</a:t>
            </a:r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КРОССВОРД</a:t>
            </a:r>
            <a:endParaRPr lang="ru-RU" sz="3200" b="1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7187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33363" y="1609860"/>
            <a:ext cx="7160654" cy="2934326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ru-RU" dirty="0" smtClean="0"/>
              <a:t>                           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Здравствуйте, ребята! </a:t>
            </a:r>
          </a:p>
          <a:p>
            <a:pPr>
              <a:lnSpc>
                <a:spcPct val="110000"/>
              </a:lnSpc>
            </a:pP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Предлагаю  вам повторить правила </a:t>
            </a:r>
          </a:p>
          <a:p>
            <a:pPr>
              <a:lnSpc>
                <a:spcPct val="110000"/>
              </a:lnSpc>
            </a:pP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дорожного движения. Вместе с желтым сигналом </a:t>
            </a:r>
          </a:p>
          <a:p>
            <a:pPr>
              <a:lnSpc>
                <a:spcPct val="110000"/>
              </a:lnSpc>
            </a:pP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светофора          будет появляться вопрос. Когда вы дадите ответ, проверьте себя нажав на </a:t>
            </a:r>
            <a:r>
              <a:rPr lang="ru-RU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светофорчик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0000"/>
              </a:lnSpc>
            </a:pP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</a:t>
            </a:r>
          </a:p>
          <a:p>
            <a:pPr>
              <a:lnSpc>
                <a:spcPct val="110000"/>
              </a:lnSpc>
            </a:pP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</a:p>
          <a:p>
            <a:pPr>
              <a:lnSpc>
                <a:spcPct val="110000"/>
              </a:lnSpc>
            </a:pP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Желаю удачи!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http://img-fotki.yandex.ru/get/6619/28648127.26/0_812dd_f8ef2ab8_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19709" y="1190782"/>
            <a:ext cx="260256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://otyrar.kz/wp-content/uploads/2014/09/smajli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4625" y="3159270"/>
            <a:ext cx="463249" cy="463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s019.radikal.ru/i641/1205/ec/8476a5b6dc49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7874" y="4197787"/>
            <a:ext cx="772146" cy="1235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4240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Скругленная прямоугольная выноска 84"/>
          <p:cNvSpPr/>
          <p:nvPr/>
        </p:nvSpPr>
        <p:spPr>
          <a:xfrm>
            <a:off x="1243814" y="5621845"/>
            <a:ext cx="9640502" cy="817592"/>
          </a:xfrm>
          <a:prstGeom prst="wedgeRoundRectCallout">
            <a:avLst>
              <a:gd name="adj1" fmla="val 30243"/>
              <a:gd name="adj2" fmla="val -50386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Назовите устройство, регулирующее движение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s019.radikal.ru/i641/1205/ec/8476a5b6dc4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9747" y="3154598"/>
            <a:ext cx="1339824" cy="214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1" name="Группа 100"/>
          <p:cNvGrpSpPr/>
          <p:nvPr/>
        </p:nvGrpSpPr>
        <p:grpSpPr>
          <a:xfrm>
            <a:off x="1047124" y="1105139"/>
            <a:ext cx="3100612" cy="383090"/>
            <a:chOff x="1071802" y="635024"/>
            <a:chExt cx="3100612" cy="383090"/>
          </a:xfrm>
        </p:grpSpPr>
        <p:sp>
          <p:nvSpPr>
            <p:cNvPr id="62" name="Багетная рамка 61"/>
            <p:cNvSpPr/>
            <p:nvPr/>
          </p:nvSpPr>
          <p:spPr>
            <a:xfrm>
              <a:off x="2636256" y="635024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Багетная рамка 95"/>
            <p:cNvSpPr/>
            <p:nvPr/>
          </p:nvSpPr>
          <p:spPr>
            <a:xfrm>
              <a:off x="3011722" y="635024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Багетная рамка 96"/>
            <p:cNvSpPr/>
            <p:nvPr/>
          </p:nvSpPr>
          <p:spPr>
            <a:xfrm>
              <a:off x="3390394" y="635024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8" name="Багетная рамка 97"/>
            <p:cNvSpPr/>
            <p:nvPr/>
          </p:nvSpPr>
          <p:spPr>
            <a:xfrm>
              <a:off x="3785379" y="635024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" name="Багетная рамка 102"/>
            <p:cNvSpPr/>
            <p:nvPr/>
          </p:nvSpPr>
          <p:spPr>
            <a:xfrm>
              <a:off x="2246041" y="635024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Багетная рамка 104"/>
            <p:cNvSpPr/>
            <p:nvPr/>
          </p:nvSpPr>
          <p:spPr>
            <a:xfrm>
              <a:off x="1854628" y="635024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Багетная рамка 106"/>
            <p:cNvSpPr/>
            <p:nvPr/>
          </p:nvSpPr>
          <p:spPr>
            <a:xfrm>
              <a:off x="1463215" y="635024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9" name="Багетная рамка 108"/>
            <p:cNvSpPr/>
            <p:nvPr/>
          </p:nvSpPr>
          <p:spPr>
            <a:xfrm>
              <a:off x="1071802" y="635024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14" name="Группа 113"/>
          <p:cNvGrpSpPr/>
          <p:nvPr/>
        </p:nvGrpSpPr>
        <p:grpSpPr>
          <a:xfrm>
            <a:off x="1058495" y="1103389"/>
            <a:ext cx="3075934" cy="415319"/>
            <a:chOff x="1177325" y="602118"/>
            <a:chExt cx="2970411" cy="368920"/>
          </a:xfrm>
        </p:grpSpPr>
        <p:sp>
          <p:nvSpPr>
            <p:cNvPr id="113" name="TextBox 112"/>
            <p:cNvSpPr txBox="1"/>
            <p:nvPr/>
          </p:nvSpPr>
          <p:spPr>
            <a:xfrm>
              <a:off x="1177325" y="603671"/>
              <a:ext cx="357900" cy="3554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559341" y="615628"/>
              <a:ext cx="343969" cy="3554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</a:t>
              </a:r>
              <a:endPara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1945911" y="603671"/>
              <a:ext cx="343969" cy="3554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2317228" y="603671"/>
              <a:ext cx="343969" cy="3554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</a:t>
              </a: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2678589" y="603433"/>
              <a:ext cx="370284" cy="3554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</a:t>
              </a: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3022654" y="602118"/>
              <a:ext cx="390409" cy="3554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Ф</a:t>
              </a: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3820263" y="603671"/>
              <a:ext cx="327473" cy="3554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</a:t>
              </a: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417123" y="603671"/>
              <a:ext cx="306050" cy="3554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</a:t>
              </a:r>
            </a:p>
          </p:txBody>
        </p:sp>
      </p:grpSp>
      <p:pic>
        <p:nvPicPr>
          <p:cNvPr id="1028" name="Picture 4" descr="http://otyrar.kz/wp-content/uploads/2014/09/smajli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781" y="1089244"/>
            <a:ext cx="435310" cy="435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38" name="Группа 1037"/>
          <p:cNvGrpSpPr/>
          <p:nvPr/>
        </p:nvGrpSpPr>
        <p:grpSpPr>
          <a:xfrm>
            <a:off x="1821588" y="722047"/>
            <a:ext cx="398177" cy="2708786"/>
            <a:chOff x="1821588" y="722047"/>
            <a:chExt cx="398177" cy="2708786"/>
          </a:xfrm>
        </p:grpSpPr>
        <p:sp>
          <p:nvSpPr>
            <p:cNvPr id="110" name="Багетная рамка 109"/>
            <p:cNvSpPr/>
            <p:nvPr/>
          </p:nvSpPr>
          <p:spPr>
            <a:xfrm>
              <a:off x="1832730" y="722047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26" name="Багетная рамка 125"/>
            <p:cNvSpPr/>
            <p:nvPr/>
          </p:nvSpPr>
          <p:spPr>
            <a:xfrm>
              <a:off x="1821591" y="1488229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7" name="Багетная рамка 126"/>
            <p:cNvSpPr/>
            <p:nvPr/>
          </p:nvSpPr>
          <p:spPr>
            <a:xfrm>
              <a:off x="1821590" y="1871319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8" name="Багетная рамка 127"/>
            <p:cNvSpPr/>
            <p:nvPr/>
          </p:nvSpPr>
          <p:spPr>
            <a:xfrm>
              <a:off x="1821589" y="2254409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Багетная рамка 128"/>
            <p:cNvSpPr/>
            <p:nvPr/>
          </p:nvSpPr>
          <p:spPr>
            <a:xfrm>
              <a:off x="1821589" y="2651210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Багетная рамка 129"/>
            <p:cNvSpPr/>
            <p:nvPr/>
          </p:nvSpPr>
          <p:spPr>
            <a:xfrm>
              <a:off x="1821588" y="3047743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24" name="Группа 1023"/>
          <p:cNvGrpSpPr/>
          <p:nvPr/>
        </p:nvGrpSpPr>
        <p:grpSpPr>
          <a:xfrm>
            <a:off x="1790565" y="682724"/>
            <a:ext cx="447950" cy="2746622"/>
            <a:chOff x="1790943" y="694895"/>
            <a:chExt cx="447950" cy="2746622"/>
          </a:xfrm>
        </p:grpSpPr>
        <p:sp>
          <p:nvSpPr>
            <p:cNvPr id="125" name="TextBox 124"/>
            <p:cNvSpPr txBox="1"/>
            <p:nvPr/>
          </p:nvSpPr>
          <p:spPr>
            <a:xfrm>
              <a:off x="1845287" y="694895"/>
              <a:ext cx="3936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</a:t>
              </a:r>
              <a:endPara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1790943" y="1515564"/>
              <a:ext cx="3823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Ш</a:t>
              </a: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1840375" y="1874784"/>
              <a:ext cx="31909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1837807" y="2261288"/>
              <a:ext cx="31909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Х</a:t>
              </a: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1837807" y="2658376"/>
              <a:ext cx="31909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</a:t>
              </a: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1852883" y="3041407"/>
              <a:ext cx="31909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Д</a:t>
              </a:r>
            </a:p>
          </p:txBody>
        </p:sp>
      </p:grpSp>
      <p:pic>
        <p:nvPicPr>
          <p:cNvPr id="140" name="Picture 4" descr="http://otyrar.kz/wp-content/uploads/2014/09/smajlik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2077" y="304676"/>
            <a:ext cx="439270" cy="439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5" name="Скругленная прямоугольная выноска 1024"/>
          <p:cNvSpPr/>
          <p:nvPr/>
        </p:nvSpPr>
        <p:spPr>
          <a:xfrm>
            <a:off x="1252184" y="5621845"/>
            <a:ext cx="9632132" cy="817592"/>
          </a:xfrm>
          <a:prstGeom prst="wedgeRoundRectCallout">
            <a:avLst>
              <a:gd name="adj1" fmla="val 31311"/>
              <a:gd name="adj2" fmla="val -52582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Лицо, находящееся вне транспортного средства на дороге </a:t>
            </a:r>
          </a:p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производящее на ней работы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30" name="Группа 1029"/>
          <p:cNvGrpSpPr/>
          <p:nvPr/>
        </p:nvGrpSpPr>
        <p:grpSpPr>
          <a:xfrm>
            <a:off x="3365716" y="722047"/>
            <a:ext cx="401825" cy="3084837"/>
            <a:chOff x="3365716" y="722047"/>
            <a:chExt cx="401825" cy="3084837"/>
          </a:xfrm>
        </p:grpSpPr>
        <p:sp>
          <p:nvSpPr>
            <p:cNvPr id="131" name="Багетная рамка 130"/>
            <p:cNvSpPr/>
            <p:nvPr/>
          </p:nvSpPr>
          <p:spPr>
            <a:xfrm>
              <a:off x="3365716" y="722047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Багетная рамка 141"/>
            <p:cNvSpPr/>
            <p:nvPr/>
          </p:nvSpPr>
          <p:spPr>
            <a:xfrm>
              <a:off x="3380506" y="1487783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Багетная рамка 142"/>
            <p:cNvSpPr/>
            <p:nvPr/>
          </p:nvSpPr>
          <p:spPr>
            <a:xfrm>
              <a:off x="3380506" y="1864490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Багетная рамка 143"/>
            <p:cNvSpPr/>
            <p:nvPr/>
          </p:nvSpPr>
          <p:spPr>
            <a:xfrm>
              <a:off x="3380506" y="2263236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5" name="Багетная рамка 144"/>
            <p:cNvSpPr/>
            <p:nvPr/>
          </p:nvSpPr>
          <p:spPr>
            <a:xfrm>
              <a:off x="3380505" y="2650636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6" name="Багетная рамка 145"/>
            <p:cNvSpPr/>
            <p:nvPr/>
          </p:nvSpPr>
          <p:spPr>
            <a:xfrm>
              <a:off x="3380505" y="3035025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Багетная рамка 147"/>
            <p:cNvSpPr/>
            <p:nvPr/>
          </p:nvSpPr>
          <p:spPr>
            <a:xfrm>
              <a:off x="3380505" y="3423794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51" name="Picture 4" descr="http://otyrar.kz/wp-content/uploads/2014/09/smajlik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442" y="319432"/>
            <a:ext cx="401966" cy="401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1" name="Скругленная прямоугольная выноска 1030"/>
          <p:cNvSpPr/>
          <p:nvPr/>
        </p:nvSpPr>
        <p:spPr>
          <a:xfrm>
            <a:off x="1250385" y="5621845"/>
            <a:ext cx="9633931" cy="817592"/>
          </a:xfrm>
          <a:prstGeom prst="wedgeRoundRectCallout">
            <a:avLst>
              <a:gd name="adj1" fmla="val 29513"/>
              <a:gd name="adj2" fmla="val -44478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Лицо, управляющее каким-либо видом транспорта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34" name="Группа 1033"/>
          <p:cNvGrpSpPr/>
          <p:nvPr/>
        </p:nvGrpSpPr>
        <p:grpSpPr>
          <a:xfrm>
            <a:off x="3377447" y="679920"/>
            <a:ext cx="442790" cy="3124839"/>
            <a:chOff x="3377447" y="679920"/>
            <a:chExt cx="442790" cy="3124839"/>
          </a:xfrm>
        </p:grpSpPr>
        <p:sp>
          <p:nvSpPr>
            <p:cNvPr id="1033" name="TextBox 1032"/>
            <p:cNvSpPr txBox="1"/>
            <p:nvPr/>
          </p:nvSpPr>
          <p:spPr>
            <a:xfrm>
              <a:off x="3394202" y="679920"/>
              <a:ext cx="42603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</a:t>
              </a:r>
              <a:endPara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3388777" y="1460290"/>
              <a:ext cx="34767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Д</a:t>
              </a:r>
              <a:endPara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3377447" y="1884194"/>
              <a:ext cx="34767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И</a:t>
              </a:r>
            </a:p>
          </p:txBody>
        </p:sp>
        <p:sp>
          <p:nvSpPr>
            <p:cNvPr id="160" name="TextBox 159"/>
            <p:cNvSpPr txBox="1"/>
            <p:nvPr/>
          </p:nvSpPr>
          <p:spPr>
            <a:xfrm>
              <a:off x="3400185" y="2227773"/>
              <a:ext cx="34767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</a:t>
              </a:r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3400185" y="2612928"/>
              <a:ext cx="34767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3385397" y="3013038"/>
              <a:ext cx="34767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Л</a:t>
              </a:r>
              <a:endPara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3427263" y="3404649"/>
              <a:ext cx="34767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Ь</a:t>
              </a:r>
            </a:p>
          </p:txBody>
        </p:sp>
      </p:grpSp>
      <p:grpSp>
        <p:nvGrpSpPr>
          <p:cNvPr id="1037" name="Группа 1036"/>
          <p:cNvGrpSpPr/>
          <p:nvPr/>
        </p:nvGrpSpPr>
        <p:grpSpPr>
          <a:xfrm>
            <a:off x="1431085" y="1879254"/>
            <a:ext cx="4653336" cy="396750"/>
            <a:chOff x="1431085" y="1879254"/>
            <a:chExt cx="4653336" cy="396750"/>
          </a:xfrm>
        </p:grpSpPr>
        <p:sp>
          <p:nvSpPr>
            <p:cNvPr id="147" name="Багетная рамка 146"/>
            <p:cNvSpPr/>
            <p:nvPr/>
          </p:nvSpPr>
          <p:spPr>
            <a:xfrm>
              <a:off x="1431085" y="1879254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Багетная рамка 148"/>
            <p:cNvSpPr/>
            <p:nvPr/>
          </p:nvSpPr>
          <p:spPr>
            <a:xfrm>
              <a:off x="2209022" y="1891434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Багетная рамка 164"/>
            <p:cNvSpPr/>
            <p:nvPr/>
          </p:nvSpPr>
          <p:spPr>
            <a:xfrm>
              <a:off x="2594722" y="1892914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Багетная рамка 165"/>
            <p:cNvSpPr/>
            <p:nvPr/>
          </p:nvSpPr>
          <p:spPr>
            <a:xfrm>
              <a:off x="2977927" y="1891434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Багетная рамка 166"/>
            <p:cNvSpPr/>
            <p:nvPr/>
          </p:nvSpPr>
          <p:spPr>
            <a:xfrm>
              <a:off x="3767535" y="1891434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Багетная рамка 167"/>
            <p:cNvSpPr/>
            <p:nvPr/>
          </p:nvSpPr>
          <p:spPr>
            <a:xfrm>
              <a:off x="4152797" y="1891434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9" name="Багетная рамка 168"/>
            <p:cNvSpPr/>
            <p:nvPr/>
          </p:nvSpPr>
          <p:spPr>
            <a:xfrm>
              <a:off x="4538943" y="1891434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0" name="Багетная рамка 169"/>
            <p:cNvSpPr/>
            <p:nvPr/>
          </p:nvSpPr>
          <p:spPr>
            <a:xfrm>
              <a:off x="4927663" y="1891434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Багетная рамка 170"/>
            <p:cNvSpPr/>
            <p:nvPr/>
          </p:nvSpPr>
          <p:spPr>
            <a:xfrm>
              <a:off x="5310351" y="1891434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Багетная рамка 171"/>
            <p:cNvSpPr/>
            <p:nvPr/>
          </p:nvSpPr>
          <p:spPr>
            <a:xfrm>
              <a:off x="5697386" y="1891434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47" name="Группа 1046"/>
          <p:cNvGrpSpPr/>
          <p:nvPr/>
        </p:nvGrpSpPr>
        <p:grpSpPr>
          <a:xfrm>
            <a:off x="1047124" y="3045159"/>
            <a:ext cx="1947769" cy="383090"/>
            <a:chOff x="1047124" y="3045159"/>
            <a:chExt cx="1947769" cy="383090"/>
          </a:xfrm>
        </p:grpSpPr>
        <p:sp>
          <p:nvSpPr>
            <p:cNvPr id="185" name="Багетная рамка 184"/>
            <p:cNvSpPr/>
            <p:nvPr/>
          </p:nvSpPr>
          <p:spPr>
            <a:xfrm>
              <a:off x="1431085" y="3045159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7" name="Багетная рамка 186"/>
            <p:cNvSpPr/>
            <p:nvPr/>
          </p:nvSpPr>
          <p:spPr>
            <a:xfrm>
              <a:off x="1047124" y="3045159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8" name="Багетная рамка 187"/>
            <p:cNvSpPr/>
            <p:nvPr/>
          </p:nvSpPr>
          <p:spPr>
            <a:xfrm>
              <a:off x="2213703" y="3045159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9" name="Багетная рамка 188"/>
            <p:cNvSpPr/>
            <p:nvPr/>
          </p:nvSpPr>
          <p:spPr>
            <a:xfrm>
              <a:off x="2607858" y="3045159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210" name="Picture 4" descr="http://otyrar.kz/wp-content/uploads/2014/09/smajlik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220" y="1843559"/>
            <a:ext cx="432445" cy="432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4" name="Скругленная прямоугольная выноска 1043"/>
          <p:cNvSpPr/>
          <p:nvPr/>
        </p:nvSpPr>
        <p:spPr>
          <a:xfrm>
            <a:off x="1250385" y="5621845"/>
            <a:ext cx="9633931" cy="817592"/>
          </a:xfrm>
          <a:prstGeom prst="wedgeRoundRectCallout">
            <a:avLst>
              <a:gd name="adj1" fmla="val 27724"/>
              <a:gd name="adj2" fmla="val -50961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Лицо, находящееся на дороге и осуществляющее </a:t>
            </a:r>
          </a:p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егулирование движения автотранспорта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46" name="Группа 1045"/>
          <p:cNvGrpSpPr/>
          <p:nvPr/>
        </p:nvGrpSpPr>
        <p:grpSpPr>
          <a:xfrm>
            <a:off x="1459264" y="1876168"/>
            <a:ext cx="4548142" cy="427445"/>
            <a:chOff x="1459264" y="1876168"/>
            <a:chExt cx="4548142" cy="427445"/>
          </a:xfrm>
        </p:grpSpPr>
        <p:sp>
          <p:nvSpPr>
            <p:cNvPr id="1045" name="TextBox 1044"/>
            <p:cNvSpPr txBox="1"/>
            <p:nvPr/>
          </p:nvSpPr>
          <p:spPr>
            <a:xfrm>
              <a:off x="1459264" y="1876168"/>
              <a:ext cx="3820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</a:t>
              </a:r>
            </a:p>
          </p:txBody>
        </p:sp>
        <p:sp>
          <p:nvSpPr>
            <p:cNvPr id="213" name="TextBox 212"/>
            <p:cNvSpPr txBox="1"/>
            <p:nvPr/>
          </p:nvSpPr>
          <p:spPr>
            <a:xfrm>
              <a:off x="2241361" y="1888965"/>
              <a:ext cx="2969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Г</a:t>
              </a:r>
            </a:p>
          </p:txBody>
        </p:sp>
        <p:sp>
          <p:nvSpPr>
            <p:cNvPr id="214" name="TextBox 213"/>
            <p:cNvSpPr txBox="1"/>
            <p:nvPr/>
          </p:nvSpPr>
          <p:spPr>
            <a:xfrm>
              <a:off x="2587643" y="1903503"/>
              <a:ext cx="2969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</a:t>
              </a:r>
            </a:p>
          </p:txBody>
        </p:sp>
        <p:sp>
          <p:nvSpPr>
            <p:cNvPr id="215" name="TextBox 214"/>
            <p:cNvSpPr txBox="1"/>
            <p:nvPr/>
          </p:nvSpPr>
          <p:spPr>
            <a:xfrm>
              <a:off x="2985383" y="1888965"/>
              <a:ext cx="2969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Л</a:t>
              </a:r>
              <a:endPara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6" name="TextBox 215"/>
            <p:cNvSpPr txBox="1"/>
            <p:nvPr/>
          </p:nvSpPr>
          <p:spPr>
            <a:xfrm>
              <a:off x="3795323" y="1891283"/>
              <a:ext cx="2969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</a:t>
              </a:r>
            </a:p>
          </p:txBody>
        </p:sp>
        <p:sp>
          <p:nvSpPr>
            <p:cNvPr id="217" name="TextBox 216"/>
            <p:cNvSpPr txBox="1"/>
            <p:nvPr/>
          </p:nvSpPr>
          <p:spPr>
            <a:xfrm>
              <a:off x="4150579" y="1891283"/>
              <a:ext cx="2969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</a:t>
              </a:r>
              <a:endPara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8" name="TextBox 217"/>
            <p:cNvSpPr txBox="1"/>
            <p:nvPr/>
          </p:nvSpPr>
          <p:spPr>
            <a:xfrm>
              <a:off x="4575756" y="1888965"/>
              <a:ext cx="2969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</a:t>
              </a:r>
              <a:endPara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9" name="TextBox 218"/>
            <p:cNvSpPr txBox="1"/>
            <p:nvPr/>
          </p:nvSpPr>
          <p:spPr>
            <a:xfrm>
              <a:off x="4892835" y="1891283"/>
              <a:ext cx="2969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Щ</a:t>
              </a:r>
              <a:endPara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0" name="TextBox 219"/>
            <p:cNvSpPr txBox="1"/>
            <p:nvPr/>
          </p:nvSpPr>
          <p:spPr>
            <a:xfrm>
              <a:off x="5315573" y="1889806"/>
              <a:ext cx="2969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И</a:t>
              </a:r>
              <a:endPara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1" name="TextBox 220"/>
            <p:cNvSpPr txBox="1"/>
            <p:nvPr/>
          </p:nvSpPr>
          <p:spPr>
            <a:xfrm>
              <a:off x="5710427" y="1888965"/>
              <a:ext cx="2969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</a:t>
              </a:r>
              <a:endPara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6094402" y="2639677"/>
            <a:ext cx="390276" cy="2689350"/>
            <a:chOff x="6094402" y="2639677"/>
            <a:chExt cx="390276" cy="2689350"/>
          </a:xfrm>
        </p:grpSpPr>
        <p:sp>
          <p:nvSpPr>
            <p:cNvPr id="227" name="Багетная рамка 226"/>
            <p:cNvSpPr/>
            <p:nvPr/>
          </p:nvSpPr>
          <p:spPr>
            <a:xfrm>
              <a:off x="6097642" y="4173167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7" name="Багетная рамка 236"/>
            <p:cNvSpPr/>
            <p:nvPr/>
          </p:nvSpPr>
          <p:spPr>
            <a:xfrm>
              <a:off x="6094402" y="3037461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1" name="Багетная рамка 240"/>
            <p:cNvSpPr/>
            <p:nvPr/>
          </p:nvSpPr>
          <p:spPr>
            <a:xfrm>
              <a:off x="6094402" y="2639677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2" name="Багетная рамка 241"/>
            <p:cNvSpPr/>
            <p:nvPr/>
          </p:nvSpPr>
          <p:spPr>
            <a:xfrm>
              <a:off x="6097643" y="3420551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3" name="Багетная рамка 242"/>
            <p:cNvSpPr/>
            <p:nvPr/>
          </p:nvSpPr>
          <p:spPr>
            <a:xfrm>
              <a:off x="6097643" y="3792224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5" name="Багетная рамка 244"/>
            <p:cNvSpPr/>
            <p:nvPr/>
          </p:nvSpPr>
          <p:spPr>
            <a:xfrm>
              <a:off x="6094402" y="4945937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73" name="Picture 4" descr="http://otyrar.kz/wp-content/uploads/2014/09/smajlik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781" y="2986575"/>
            <a:ext cx="425008" cy="425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Скругленная прямоугольная выноска 1"/>
          <p:cNvSpPr/>
          <p:nvPr/>
        </p:nvSpPr>
        <p:spPr>
          <a:xfrm>
            <a:off x="1312356" y="5621845"/>
            <a:ext cx="9571960" cy="817592"/>
          </a:xfrm>
          <a:prstGeom prst="wedgeRoundRectCallout">
            <a:avLst>
              <a:gd name="adj1" fmla="val 28229"/>
              <a:gd name="adj2" fmla="val -48692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сотрудники дорожной полиции используют для измерения</a:t>
            </a:r>
          </a:p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корости автомобилей?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1072575" y="3054462"/>
            <a:ext cx="1930344" cy="400110"/>
            <a:chOff x="1072575" y="3054462"/>
            <a:chExt cx="1930344" cy="400110"/>
          </a:xfrm>
        </p:grpSpPr>
        <p:sp>
          <p:nvSpPr>
            <p:cNvPr id="3" name="TextBox 2"/>
            <p:cNvSpPr txBox="1"/>
            <p:nvPr/>
          </p:nvSpPr>
          <p:spPr>
            <a:xfrm>
              <a:off x="1072575" y="3054462"/>
              <a:ext cx="3659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Р</a:t>
              </a:r>
              <a:endPara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6" name="TextBox 175"/>
            <p:cNvSpPr txBox="1"/>
            <p:nvPr/>
          </p:nvSpPr>
          <p:spPr>
            <a:xfrm>
              <a:off x="1438537" y="3054462"/>
              <a:ext cx="3659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А</a:t>
              </a:r>
            </a:p>
          </p:txBody>
        </p:sp>
        <p:sp>
          <p:nvSpPr>
            <p:cNvPr id="177" name="TextBox 176"/>
            <p:cNvSpPr txBox="1"/>
            <p:nvPr/>
          </p:nvSpPr>
          <p:spPr>
            <a:xfrm>
              <a:off x="2219765" y="3054462"/>
              <a:ext cx="3659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А</a:t>
              </a:r>
              <a:endPara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8" name="TextBox 177"/>
            <p:cNvSpPr txBox="1"/>
            <p:nvPr/>
          </p:nvSpPr>
          <p:spPr>
            <a:xfrm>
              <a:off x="2636957" y="3054462"/>
              <a:ext cx="3659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Р</a:t>
              </a:r>
              <a:endPara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5310350" y="2278043"/>
            <a:ext cx="392479" cy="3059278"/>
            <a:chOff x="5310350" y="2278043"/>
            <a:chExt cx="392479" cy="3059278"/>
          </a:xfrm>
        </p:grpSpPr>
        <p:grpSp>
          <p:nvGrpSpPr>
            <p:cNvPr id="1043" name="Группа 1042"/>
            <p:cNvGrpSpPr/>
            <p:nvPr/>
          </p:nvGrpSpPr>
          <p:grpSpPr>
            <a:xfrm>
              <a:off x="5310351" y="2278043"/>
              <a:ext cx="392478" cy="2668105"/>
              <a:chOff x="5310351" y="2278043"/>
              <a:chExt cx="392478" cy="2668105"/>
            </a:xfrm>
          </p:grpSpPr>
          <p:sp>
            <p:nvSpPr>
              <p:cNvPr id="200" name="Багетная рамка 199"/>
              <p:cNvSpPr/>
              <p:nvPr/>
            </p:nvSpPr>
            <p:spPr>
              <a:xfrm>
                <a:off x="5310351" y="2278043"/>
                <a:ext cx="387035" cy="383090"/>
              </a:xfrm>
              <a:prstGeom prst="bevel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03" name="Багетная рамка 202"/>
              <p:cNvSpPr/>
              <p:nvPr/>
            </p:nvSpPr>
            <p:spPr>
              <a:xfrm>
                <a:off x="5310351" y="2638469"/>
                <a:ext cx="387035" cy="383090"/>
              </a:xfrm>
              <a:prstGeom prst="bevel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04" name="Багетная рамка 203"/>
              <p:cNvSpPr/>
              <p:nvPr/>
            </p:nvSpPr>
            <p:spPr>
              <a:xfrm>
                <a:off x="5310351" y="3021559"/>
                <a:ext cx="387035" cy="383090"/>
              </a:xfrm>
              <a:prstGeom prst="bevel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05" name="Багетная рамка 204"/>
              <p:cNvSpPr/>
              <p:nvPr/>
            </p:nvSpPr>
            <p:spPr>
              <a:xfrm>
                <a:off x="5310351" y="3404649"/>
                <a:ext cx="387035" cy="383090"/>
              </a:xfrm>
              <a:prstGeom prst="bevel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06" name="Багетная рамка 205"/>
              <p:cNvSpPr/>
              <p:nvPr/>
            </p:nvSpPr>
            <p:spPr>
              <a:xfrm>
                <a:off x="5310351" y="3787739"/>
                <a:ext cx="387035" cy="383090"/>
              </a:xfrm>
              <a:prstGeom prst="bevel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07" name="Багетная рамка 206"/>
              <p:cNvSpPr/>
              <p:nvPr/>
            </p:nvSpPr>
            <p:spPr>
              <a:xfrm>
                <a:off x="5310351" y="4170829"/>
                <a:ext cx="387035" cy="383090"/>
              </a:xfrm>
              <a:prstGeom prst="bevel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08" name="Багетная рамка 207"/>
              <p:cNvSpPr/>
              <p:nvPr/>
            </p:nvSpPr>
            <p:spPr>
              <a:xfrm>
                <a:off x="5315794" y="4563058"/>
                <a:ext cx="387035" cy="383090"/>
              </a:xfrm>
              <a:prstGeom prst="bevel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202" name="Багетная рамка 201"/>
            <p:cNvSpPr/>
            <p:nvPr/>
          </p:nvSpPr>
          <p:spPr>
            <a:xfrm>
              <a:off x="5310350" y="4954231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4551990" y="2282507"/>
            <a:ext cx="410801" cy="3046520"/>
            <a:chOff x="4551990" y="2282507"/>
            <a:chExt cx="410801" cy="3046520"/>
          </a:xfrm>
        </p:grpSpPr>
        <p:sp>
          <p:nvSpPr>
            <p:cNvPr id="223" name="Багетная рамка 222"/>
            <p:cNvSpPr/>
            <p:nvPr/>
          </p:nvSpPr>
          <p:spPr>
            <a:xfrm>
              <a:off x="4575756" y="4945937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3" name="Группа 12"/>
            <p:cNvGrpSpPr/>
            <p:nvPr/>
          </p:nvGrpSpPr>
          <p:grpSpPr>
            <a:xfrm>
              <a:off x="4551990" y="2282507"/>
              <a:ext cx="387035" cy="2671724"/>
              <a:chOff x="4551990" y="2282507"/>
              <a:chExt cx="387035" cy="2671724"/>
            </a:xfrm>
          </p:grpSpPr>
          <p:sp>
            <p:nvSpPr>
              <p:cNvPr id="191" name="Багетная рамка 190"/>
              <p:cNvSpPr/>
              <p:nvPr/>
            </p:nvSpPr>
            <p:spPr>
              <a:xfrm>
                <a:off x="4551990" y="2282507"/>
                <a:ext cx="387035" cy="383090"/>
              </a:xfrm>
              <a:prstGeom prst="bevel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93" name="Багетная рамка 192"/>
              <p:cNvSpPr/>
              <p:nvPr/>
            </p:nvSpPr>
            <p:spPr>
              <a:xfrm>
                <a:off x="4551990" y="2665597"/>
                <a:ext cx="387035" cy="383090"/>
              </a:xfrm>
              <a:prstGeom prst="bevel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94" name="Багетная рамка 193"/>
              <p:cNvSpPr/>
              <p:nvPr/>
            </p:nvSpPr>
            <p:spPr>
              <a:xfrm>
                <a:off x="4551990" y="3047743"/>
                <a:ext cx="387035" cy="383090"/>
              </a:xfrm>
              <a:prstGeom prst="bevel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95" name="Багетная рамка 194"/>
              <p:cNvSpPr/>
              <p:nvPr/>
            </p:nvSpPr>
            <p:spPr>
              <a:xfrm>
                <a:off x="4551990" y="3425466"/>
                <a:ext cx="387035" cy="383090"/>
              </a:xfrm>
              <a:prstGeom prst="bevel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96" name="Багетная рамка 195"/>
              <p:cNvSpPr/>
              <p:nvPr/>
            </p:nvSpPr>
            <p:spPr>
              <a:xfrm>
                <a:off x="4551990" y="3802245"/>
                <a:ext cx="387035" cy="383090"/>
              </a:xfrm>
              <a:prstGeom prst="bevel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97" name="Багетная рамка 196"/>
              <p:cNvSpPr/>
              <p:nvPr/>
            </p:nvSpPr>
            <p:spPr>
              <a:xfrm>
                <a:off x="4551990" y="4179968"/>
                <a:ext cx="387035" cy="383090"/>
              </a:xfrm>
              <a:prstGeom prst="bevel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98" name="Багетная рамка 197"/>
              <p:cNvSpPr/>
              <p:nvPr/>
            </p:nvSpPr>
            <p:spPr>
              <a:xfrm>
                <a:off x="4551990" y="4571141"/>
                <a:ext cx="387035" cy="383090"/>
              </a:xfrm>
              <a:prstGeom prst="bevel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6" name="Группа 15"/>
          <p:cNvGrpSpPr/>
          <p:nvPr/>
        </p:nvGrpSpPr>
        <p:grpSpPr>
          <a:xfrm>
            <a:off x="4145993" y="4560745"/>
            <a:ext cx="4644090" cy="405822"/>
            <a:chOff x="4145993" y="4560745"/>
            <a:chExt cx="4644090" cy="405822"/>
          </a:xfrm>
        </p:grpSpPr>
        <p:sp>
          <p:nvSpPr>
            <p:cNvPr id="244" name="Багетная рамка 243"/>
            <p:cNvSpPr/>
            <p:nvPr/>
          </p:nvSpPr>
          <p:spPr>
            <a:xfrm>
              <a:off x="6099042" y="4562847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7" name="Багетная рамка 296"/>
            <p:cNvSpPr/>
            <p:nvPr/>
          </p:nvSpPr>
          <p:spPr>
            <a:xfrm>
              <a:off x="8034115" y="4560745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9" name="Багетная рамка 208"/>
            <p:cNvSpPr/>
            <p:nvPr/>
          </p:nvSpPr>
          <p:spPr>
            <a:xfrm>
              <a:off x="4925461" y="4567529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1" name="Багетная рамка 210"/>
            <p:cNvSpPr/>
            <p:nvPr/>
          </p:nvSpPr>
          <p:spPr>
            <a:xfrm>
              <a:off x="5712007" y="4567529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2" name="Багетная рамка 211"/>
            <p:cNvSpPr/>
            <p:nvPr/>
          </p:nvSpPr>
          <p:spPr>
            <a:xfrm>
              <a:off x="6099042" y="4567529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2" name="Багетная рамка 221"/>
            <p:cNvSpPr/>
            <p:nvPr/>
          </p:nvSpPr>
          <p:spPr>
            <a:xfrm>
              <a:off x="6457892" y="4567529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6" name="Багетная рамка 235"/>
            <p:cNvSpPr/>
            <p:nvPr/>
          </p:nvSpPr>
          <p:spPr>
            <a:xfrm>
              <a:off x="6844927" y="4567529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6" name="Багетная рамка 245"/>
            <p:cNvSpPr/>
            <p:nvPr/>
          </p:nvSpPr>
          <p:spPr>
            <a:xfrm>
              <a:off x="7231962" y="4567529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8" name="Багетная рамка 247"/>
            <p:cNvSpPr/>
            <p:nvPr/>
          </p:nvSpPr>
          <p:spPr>
            <a:xfrm>
              <a:off x="7618997" y="4567529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3" name="Багетная рамка 252"/>
            <p:cNvSpPr/>
            <p:nvPr/>
          </p:nvSpPr>
          <p:spPr>
            <a:xfrm>
              <a:off x="8006032" y="4578161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4" name="Багетная рамка 253"/>
            <p:cNvSpPr/>
            <p:nvPr/>
          </p:nvSpPr>
          <p:spPr>
            <a:xfrm>
              <a:off x="8378112" y="4565825"/>
              <a:ext cx="411971" cy="393722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5" name="Багетная рамка 254"/>
            <p:cNvSpPr/>
            <p:nvPr/>
          </p:nvSpPr>
          <p:spPr>
            <a:xfrm>
              <a:off x="8006032" y="4565825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7" name="Багетная рамка 256"/>
            <p:cNvSpPr/>
            <p:nvPr/>
          </p:nvSpPr>
          <p:spPr>
            <a:xfrm>
              <a:off x="4145993" y="4583477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259" name="Picture 4" descr="http://otyrar.kz/wp-content/uploads/2014/09/smajlik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2791" y="1273622"/>
            <a:ext cx="463249" cy="463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Скругленная прямоугольная выноска 17"/>
          <p:cNvSpPr/>
          <p:nvPr/>
        </p:nvSpPr>
        <p:spPr>
          <a:xfrm>
            <a:off x="1243814" y="5621845"/>
            <a:ext cx="9640502" cy="817592"/>
          </a:xfrm>
          <a:prstGeom prst="wedgeRoundRectCallout">
            <a:avLst>
              <a:gd name="adj1" fmla="val 34427"/>
              <a:gd name="adj2" fmla="val -47720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Двухколесный вид транспорта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" name="Группа 19"/>
          <p:cNvGrpSpPr/>
          <p:nvPr/>
        </p:nvGrpSpPr>
        <p:grpSpPr>
          <a:xfrm>
            <a:off x="4539832" y="2254726"/>
            <a:ext cx="471364" cy="3086405"/>
            <a:chOff x="4539832" y="2254726"/>
            <a:chExt cx="471364" cy="3086405"/>
          </a:xfrm>
        </p:grpSpPr>
        <p:sp>
          <p:nvSpPr>
            <p:cNvPr id="19" name="TextBox 18"/>
            <p:cNvSpPr txBox="1"/>
            <p:nvPr/>
          </p:nvSpPr>
          <p:spPr>
            <a:xfrm>
              <a:off x="4604837" y="2254726"/>
              <a:ext cx="37727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Е</a:t>
              </a:r>
              <a:endPara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" name="TextBox 259"/>
            <p:cNvSpPr txBox="1"/>
            <p:nvPr/>
          </p:nvSpPr>
          <p:spPr>
            <a:xfrm>
              <a:off x="4539832" y="2633616"/>
              <a:ext cx="30556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Л</a:t>
              </a:r>
            </a:p>
          </p:txBody>
        </p:sp>
        <p:sp>
          <p:nvSpPr>
            <p:cNvPr id="261" name="TextBox 260"/>
            <p:cNvSpPr txBox="1"/>
            <p:nvPr/>
          </p:nvSpPr>
          <p:spPr>
            <a:xfrm>
              <a:off x="4567166" y="3043816"/>
              <a:ext cx="37727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О</a:t>
              </a:r>
            </a:p>
          </p:txBody>
        </p:sp>
        <p:sp>
          <p:nvSpPr>
            <p:cNvPr id="262" name="TextBox 261"/>
            <p:cNvSpPr txBox="1"/>
            <p:nvPr/>
          </p:nvSpPr>
          <p:spPr>
            <a:xfrm>
              <a:off x="4575756" y="3402135"/>
              <a:ext cx="4354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С</a:t>
              </a:r>
              <a:endPara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3" name="TextBox 262"/>
            <p:cNvSpPr txBox="1"/>
            <p:nvPr/>
          </p:nvSpPr>
          <p:spPr>
            <a:xfrm>
              <a:off x="4580634" y="3812842"/>
              <a:ext cx="37727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И</a:t>
              </a:r>
              <a:endPara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4" name="TextBox 263"/>
            <p:cNvSpPr txBox="1"/>
            <p:nvPr/>
          </p:nvSpPr>
          <p:spPr>
            <a:xfrm>
              <a:off x="4567166" y="4208829"/>
              <a:ext cx="3772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П</a:t>
              </a:r>
              <a:endPara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6" name="TextBox 265"/>
            <p:cNvSpPr txBox="1"/>
            <p:nvPr/>
          </p:nvSpPr>
          <p:spPr>
            <a:xfrm>
              <a:off x="4567166" y="4535305"/>
              <a:ext cx="37727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Е</a:t>
              </a:r>
              <a:endPara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1" name="TextBox 270"/>
            <p:cNvSpPr txBox="1"/>
            <p:nvPr/>
          </p:nvSpPr>
          <p:spPr>
            <a:xfrm>
              <a:off x="4565777" y="4941021"/>
              <a:ext cx="37727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Д</a:t>
              </a:r>
              <a:endPara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280" name="Picture 4" descr="http://otyrar.kz/wp-content/uploads/2014/09/smajlik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7347" y="1273622"/>
            <a:ext cx="463249" cy="463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Скругленная прямоугольная выноска 20"/>
          <p:cNvSpPr/>
          <p:nvPr/>
        </p:nvSpPr>
        <p:spPr>
          <a:xfrm>
            <a:off x="1312356" y="5621845"/>
            <a:ext cx="9571960" cy="817592"/>
          </a:xfrm>
          <a:prstGeom prst="wedgeRoundRectCallout">
            <a:avLst>
              <a:gd name="adj1" fmla="val -20833"/>
              <a:gd name="adj2" fmla="val 49533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Человек, контролирующий дорожное движение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3" name="Группа 22"/>
          <p:cNvGrpSpPr/>
          <p:nvPr/>
        </p:nvGrpSpPr>
        <p:grpSpPr>
          <a:xfrm>
            <a:off x="5302563" y="2278043"/>
            <a:ext cx="400288" cy="3085315"/>
            <a:chOff x="5302563" y="2278043"/>
            <a:chExt cx="400288" cy="3085315"/>
          </a:xfrm>
        </p:grpSpPr>
        <p:sp>
          <p:nvSpPr>
            <p:cNvPr id="22" name="TextBox 21"/>
            <p:cNvSpPr txBox="1"/>
            <p:nvPr/>
          </p:nvSpPr>
          <p:spPr>
            <a:xfrm>
              <a:off x="5314698" y="2278043"/>
              <a:ext cx="35004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Н</a:t>
              </a:r>
              <a:endPara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7" name="TextBox 286"/>
            <p:cNvSpPr txBox="1"/>
            <p:nvPr/>
          </p:nvSpPr>
          <p:spPr>
            <a:xfrm>
              <a:off x="5302564" y="2613858"/>
              <a:ext cx="38703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С</a:t>
              </a:r>
            </a:p>
          </p:txBody>
        </p:sp>
        <p:sp>
          <p:nvSpPr>
            <p:cNvPr id="288" name="TextBox 287"/>
            <p:cNvSpPr txBox="1"/>
            <p:nvPr/>
          </p:nvSpPr>
          <p:spPr>
            <a:xfrm>
              <a:off x="5315816" y="2985444"/>
              <a:ext cx="38703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П</a:t>
              </a:r>
              <a:endPara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9" name="TextBox 288"/>
            <p:cNvSpPr txBox="1"/>
            <p:nvPr/>
          </p:nvSpPr>
          <p:spPr>
            <a:xfrm>
              <a:off x="5302564" y="3393106"/>
              <a:ext cx="38703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Е</a:t>
              </a:r>
              <a:endPara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0" name="TextBox 289"/>
            <p:cNvSpPr txBox="1"/>
            <p:nvPr/>
          </p:nvSpPr>
          <p:spPr>
            <a:xfrm>
              <a:off x="5302564" y="3762438"/>
              <a:ext cx="38703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К</a:t>
              </a:r>
              <a:endPara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1" name="TextBox 290"/>
            <p:cNvSpPr txBox="1"/>
            <p:nvPr/>
          </p:nvSpPr>
          <p:spPr>
            <a:xfrm>
              <a:off x="5315794" y="4186847"/>
              <a:ext cx="38703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Т</a:t>
              </a:r>
              <a:endPara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2" name="TextBox 291"/>
            <p:cNvSpPr txBox="1"/>
            <p:nvPr/>
          </p:nvSpPr>
          <p:spPr>
            <a:xfrm>
              <a:off x="5302563" y="4526175"/>
              <a:ext cx="38703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О</a:t>
              </a:r>
            </a:p>
          </p:txBody>
        </p:sp>
        <p:sp>
          <p:nvSpPr>
            <p:cNvPr id="293" name="TextBox 292"/>
            <p:cNvSpPr txBox="1"/>
            <p:nvPr/>
          </p:nvSpPr>
          <p:spPr>
            <a:xfrm>
              <a:off x="5315794" y="4963248"/>
              <a:ext cx="38703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Р</a:t>
              </a:r>
            </a:p>
          </p:txBody>
        </p:sp>
      </p:grpSp>
      <p:pic>
        <p:nvPicPr>
          <p:cNvPr id="294" name="Picture 4" descr="http://otyrar.kz/wp-content/uploads/2014/09/smajlik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2408" y="4572060"/>
            <a:ext cx="463249" cy="463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Скругленная прямоугольная выноска 23"/>
          <p:cNvSpPr/>
          <p:nvPr/>
        </p:nvSpPr>
        <p:spPr>
          <a:xfrm>
            <a:off x="1264169" y="5621845"/>
            <a:ext cx="9640502" cy="817592"/>
          </a:xfrm>
          <a:prstGeom prst="wedgeRoundRectCallout">
            <a:avLst>
              <a:gd name="adj1" fmla="val -20833"/>
              <a:gd name="adj2" fmla="val 49533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Важнейшее условие пребывания человека на дороге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7" name="Группа 26"/>
          <p:cNvGrpSpPr/>
          <p:nvPr/>
        </p:nvGrpSpPr>
        <p:grpSpPr>
          <a:xfrm>
            <a:off x="4154570" y="4541211"/>
            <a:ext cx="4587425" cy="428550"/>
            <a:chOff x="4154570" y="4541211"/>
            <a:chExt cx="4587425" cy="428550"/>
          </a:xfrm>
        </p:grpSpPr>
        <p:sp>
          <p:nvSpPr>
            <p:cNvPr id="25" name="TextBox 24"/>
            <p:cNvSpPr txBox="1"/>
            <p:nvPr/>
          </p:nvSpPr>
          <p:spPr>
            <a:xfrm>
              <a:off x="4154570" y="4548805"/>
              <a:ext cx="385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Б</a:t>
              </a:r>
              <a:endPara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0" name="TextBox 299"/>
            <p:cNvSpPr txBox="1"/>
            <p:nvPr/>
          </p:nvSpPr>
          <p:spPr>
            <a:xfrm>
              <a:off x="4872735" y="4545827"/>
              <a:ext cx="40495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З</a:t>
              </a:r>
              <a:endPara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1" name="TextBox 300"/>
            <p:cNvSpPr txBox="1"/>
            <p:nvPr/>
          </p:nvSpPr>
          <p:spPr>
            <a:xfrm>
              <a:off x="5719057" y="4541211"/>
              <a:ext cx="36877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П</a:t>
              </a:r>
            </a:p>
          </p:txBody>
        </p:sp>
        <p:sp>
          <p:nvSpPr>
            <p:cNvPr id="302" name="TextBox 301"/>
            <p:cNvSpPr txBox="1"/>
            <p:nvPr/>
          </p:nvSpPr>
          <p:spPr>
            <a:xfrm>
              <a:off x="6094905" y="4545069"/>
              <a:ext cx="2216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А</a:t>
              </a:r>
            </a:p>
          </p:txBody>
        </p:sp>
        <p:sp>
          <p:nvSpPr>
            <p:cNvPr id="303" name="TextBox 302"/>
            <p:cNvSpPr txBox="1"/>
            <p:nvPr/>
          </p:nvSpPr>
          <p:spPr>
            <a:xfrm>
              <a:off x="6449706" y="4545425"/>
              <a:ext cx="42291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С</a:t>
              </a:r>
            </a:p>
          </p:txBody>
        </p:sp>
        <p:sp>
          <p:nvSpPr>
            <p:cNvPr id="304" name="TextBox 303"/>
            <p:cNvSpPr txBox="1"/>
            <p:nvPr/>
          </p:nvSpPr>
          <p:spPr>
            <a:xfrm>
              <a:off x="6854684" y="4557013"/>
              <a:ext cx="3772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Н</a:t>
              </a:r>
              <a:endPara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5" name="TextBox 304"/>
            <p:cNvSpPr txBox="1"/>
            <p:nvPr/>
          </p:nvSpPr>
          <p:spPr>
            <a:xfrm>
              <a:off x="7231962" y="4556953"/>
              <a:ext cx="3860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О</a:t>
              </a:r>
            </a:p>
          </p:txBody>
        </p:sp>
        <p:sp>
          <p:nvSpPr>
            <p:cNvPr id="306" name="TextBox 305"/>
            <p:cNvSpPr txBox="1"/>
            <p:nvPr/>
          </p:nvSpPr>
          <p:spPr>
            <a:xfrm>
              <a:off x="7617994" y="4550509"/>
              <a:ext cx="31078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С</a:t>
              </a:r>
            </a:p>
          </p:txBody>
        </p:sp>
        <p:sp>
          <p:nvSpPr>
            <p:cNvPr id="307" name="TextBox 306"/>
            <p:cNvSpPr txBox="1"/>
            <p:nvPr/>
          </p:nvSpPr>
          <p:spPr>
            <a:xfrm>
              <a:off x="8006032" y="4569651"/>
              <a:ext cx="30431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Т</a:t>
              </a:r>
            </a:p>
          </p:txBody>
        </p:sp>
        <p:sp>
          <p:nvSpPr>
            <p:cNvPr id="308" name="TextBox 307"/>
            <p:cNvSpPr txBox="1"/>
            <p:nvPr/>
          </p:nvSpPr>
          <p:spPr>
            <a:xfrm>
              <a:off x="8421151" y="4565885"/>
              <a:ext cx="3208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Ь</a:t>
              </a:r>
            </a:p>
          </p:txBody>
        </p:sp>
      </p:grpSp>
      <p:pic>
        <p:nvPicPr>
          <p:cNvPr id="312" name="Picture 4" descr="http://otyrar.kz/wp-content/uploads/2014/09/smajlik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7911" y="3029314"/>
            <a:ext cx="356239" cy="356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Скругленная прямоугольная выноска 28"/>
          <p:cNvSpPr/>
          <p:nvPr/>
        </p:nvSpPr>
        <p:spPr>
          <a:xfrm>
            <a:off x="1253992" y="5633895"/>
            <a:ext cx="9640502" cy="817592"/>
          </a:xfrm>
          <a:prstGeom prst="wedgeRoundRectCallout">
            <a:avLst>
              <a:gd name="adj1" fmla="val -20833"/>
              <a:gd name="adj2" fmla="val 46291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Место, где пешеходы должны переходить дорогу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5697385" y="3027874"/>
            <a:ext cx="2336832" cy="395987"/>
            <a:chOff x="5697385" y="3027874"/>
            <a:chExt cx="2336832" cy="395987"/>
          </a:xfrm>
        </p:grpSpPr>
        <p:sp>
          <p:nvSpPr>
            <p:cNvPr id="311" name="Багетная рамка 310"/>
            <p:cNvSpPr/>
            <p:nvPr/>
          </p:nvSpPr>
          <p:spPr>
            <a:xfrm>
              <a:off x="5697385" y="3027874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8" name="Багетная рамка 317"/>
            <p:cNvSpPr/>
            <p:nvPr/>
          </p:nvSpPr>
          <p:spPr>
            <a:xfrm>
              <a:off x="6486077" y="3040771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9" name="Багетная рамка 318"/>
            <p:cNvSpPr/>
            <p:nvPr/>
          </p:nvSpPr>
          <p:spPr>
            <a:xfrm>
              <a:off x="6873112" y="3040771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0" name="Багетная рамка 319"/>
            <p:cNvSpPr/>
            <p:nvPr/>
          </p:nvSpPr>
          <p:spPr>
            <a:xfrm>
              <a:off x="7260147" y="3040704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1" name="Багетная рамка 320"/>
            <p:cNvSpPr/>
            <p:nvPr/>
          </p:nvSpPr>
          <p:spPr>
            <a:xfrm>
              <a:off x="7647182" y="3035882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6" name="Группа 25"/>
          <p:cNvGrpSpPr/>
          <p:nvPr/>
        </p:nvGrpSpPr>
        <p:grpSpPr>
          <a:xfrm>
            <a:off x="5695333" y="3015759"/>
            <a:ext cx="2248904" cy="413757"/>
            <a:chOff x="5695333" y="3015759"/>
            <a:chExt cx="2248904" cy="413757"/>
          </a:xfrm>
        </p:grpSpPr>
        <p:sp>
          <p:nvSpPr>
            <p:cNvPr id="12" name="TextBox 11"/>
            <p:cNvSpPr txBox="1"/>
            <p:nvPr/>
          </p:nvSpPr>
          <p:spPr>
            <a:xfrm>
              <a:off x="5695333" y="3015873"/>
              <a:ext cx="31207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endPara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9" name="TextBox 198"/>
            <p:cNvSpPr txBox="1"/>
            <p:nvPr/>
          </p:nvSpPr>
          <p:spPr>
            <a:xfrm>
              <a:off x="6124221" y="3015759"/>
              <a:ext cx="31207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</a:t>
              </a:r>
            </a:p>
          </p:txBody>
        </p:sp>
        <p:sp>
          <p:nvSpPr>
            <p:cNvPr id="201" name="TextBox 200"/>
            <p:cNvSpPr txBox="1"/>
            <p:nvPr/>
          </p:nvSpPr>
          <p:spPr>
            <a:xfrm>
              <a:off x="6515698" y="3029236"/>
              <a:ext cx="31207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endPara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4" name="TextBox 223"/>
            <p:cNvSpPr txBox="1"/>
            <p:nvPr/>
          </p:nvSpPr>
          <p:spPr>
            <a:xfrm>
              <a:off x="6855711" y="3029236"/>
              <a:ext cx="31207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Х</a:t>
              </a:r>
            </a:p>
          </p:txBody>
        </p:sp>
        <p:sp>
          <p:nvSpPr>
            <p:cNvPr id="225" name="TextBox 224"/>
            <p:cNvSpPr txBox="1"/>
            <p:nvPr/>
          </p:nvSpPr>
          <p:spPr>
            <a:xfrm>
              <a:off x="7260147" y="3029406"/>
              <a:ext cx="31207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</a:t>
              </a:r>
              <a:endPara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6" name="TextBox 225"/>
            <p:cNvSpPr txBox="1"/>
            <p:nvPr/>
          </p:nvSpPr>
          <p:spPr>
            <a:xfrm>
              <a:off x="7632164" y="3029236"/>
              <a:ext cx="31207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Д</a:t>
              </a:r>
            </a:p>
          </p:txBody>
        </p:sp>
      </p:grpSp>
      <p:pic>
        <p:nvPicPr>
          <p:cNvPr id="228" name="Picture 4" descr="http://otyrar.kz/wp-content/uploads/2014/09/smajlik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3911" y="2217950"/>
            <a:ext cx="356239" cy="356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Скругленный прямоугольник 27"/>
          <p:cNvSpPr/>
          <p:nvPr/>
        </p:nvSpPr>
        <p:spPr>
          <a:xfrm>
            <a:off x="1274346" y="5605773"/>
            <a:ext cx="9640502" cy="817592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 для передвижения пешеходов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1" name="Группа 30"/>
          <p:cNvGrpSpPr/>
          <p:nvPr/>
        </p:nvGrpSpPr>
        <p:grpSpPr>
          <a:xfrm>
            <a:off x="6091283" y="2649844"/>
            <a:ext cx="388905" cy="2676049"/>
            <a:chOff x="6091283" y="2649844"/>
            <a:chExt cx="388905" cy="2676049"/>
          </a:xfrm>
        </p:grpSpPr>
        <p:sp>
          <p:nvSpPr>
            <p:cNvPr id="30" name="TextBox 29"/>
            <p:cNvSpPr txBox="1"/>
            <p:nvPr/>
          </p:nvSpPr>
          <p:spPr>
            <a:xfrm>
              <a:off x="6113202" y="2649844"/>
              <a:ext cx="36423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</a:t>
              </a:r>
              <a:endPara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9" name="TextBox 228"/>
            <p:cNvSpPr txBox="1"/>
            <p:nvPr/>
          </p:nvSpPr>
          <p:spPr>
            <a:xfrm>
              <a:off x="6100830" y="3407974"/>
              <a:ext cx="36423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</a:t>
              </a:r>
              <a:endPara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0" name="TextBox 229"/>
            <p:cNvSpPr txBox="1"/>
            <p:nvPr/>
          </p:nvSpPr>
          <p:spPr>
            <a:xfrm>
              <a:off x="6102812" y="3787331"/>
              <a:ext cx="36423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</a:t>
              </a:r>
              <a:endPara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1" name="TextBox 230"/>
            <p:cNvSpPr txBox="1"/>
            <p:nvPr/>
          </p:nvSpPr>
          <p:spPr>
            <a:xfrm>
              <a:off x="6091283" y="4179787"/>
              <a:ext cx="36423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</a:t>
              </a:r>
              <a:endPara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3" name="TextBox 232"/>
            <p:cNvSpPr txBox="1"/>
            <p:nvPr/>
          </p:nvSpPr>
          <p:spPr>
            <a:xfrm>
              <a:off x="6115950" y="4925783"/>
              <a:ext cx="36423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</a:t>
              </a:r>
            </a:p>
          </p:txBody>
        </p:sp>
      </p:grpSp>
      <p:grpSp>
        <p:nvGrpSpPr>
          <p:cNvPr id="251" name="Группа 250"/>
          <p:cNvGrpSpPr/>
          <p:nvPr/>
        </p:nvGrpSpPr>
        <p:grpSpPr>
          <a:xfrm>
            <a:off x="7252638" y="1133587"/>
            <a:ext cx="408220" cy="2676924"/>
            <a:chOff x="7252638" y="1133587"/>
            <a:chExt cx="408220" cy="2676924"/>
          </a:xfrm>
        </p:grpSpPr>
        <p:sp>
          <p:nvSpPr>
            <p:cNvPr id="234" name="Багетная рамка 233"/>
            <p:cNvSpPr/>
            <p:nvPr/>
          </p:nvSpPr>
          <p:spPr>
            <a:xfrm>
              <a:off x="7273823" y="3427421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5" name="Багетная рамка 234"/>
            <p:cNvSpPr/>
            <p:nvPr/>
          </p:nvSpPr>
          <p:spPr>
            <a:xfrm>
              <a:off x="7252638" y="2670897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8" name="Багетная рамка 237"/>
            <p:cNvSpPr/>
            <p:nvPr/>
          </p:nvSpPr>
          <p:spPr>
            <a:xfrm>
              <a:off x="7256626" y="2279297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9" name="Багетная рамка 238"/>
            <p:cNvSpPr/>
            <p:nvPr/>
          </p:nvSpPr>
          <p:spPr>
            <a:xfrm>
              <a:off x="7254672" y="1899084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0" name="Багетная рамка 239"/>
            <p:cNvSpPr/>
            <p:nvPr/>
          </p:nvSpPr>
          <p:spPr>
            <a:xfrm>
              <a:off x="7254672" y="1521965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7" name="Багетная рамка 246"/>
            <p:cNvSpPr/>
            <p:nvPr/>
          </p:nvSpPr>
          <p:spPr>
            <a:xfrm>
              <a:off x="7260146" y="1133587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56" name="Скругленная прямоугольная выноска 255"/>
          <p:cNvSpPr/>
          <p:nvPr/>
        </p:nvSpPr>
        <p:spPr>
          <a:xfrm>
            <a:off x="1302178" y="5607887"/>
            <a:ext cx="9571960" cy="817592"/>
          </a:xfrm>
          <a:prstGeom prst="wedgeRoundRectCallout">
            <a:avLst>
              <a:gd name="adj1" fmla="val -20969"/>
              <a:gd name="adj2" fmla="val 51316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направления движения автомобиля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72" name="Группа 271"/>
          <p:cNvGrpSpPr/>
          <p:nvPr/>
        </p:nvGrpSpPr>
        <p:grpSpPr>
          <a:xfrm>
            <a:off x="7254672" y="1121143"/>
            <a:ext cx="346874" cy="2697404"/>
            <a:chOff x="7254672" y="1121143"/>
            <a:chExt cx="346874" cy="2697404"/>
          </a:xfrm>
        </p:grpSpPr>
        <p:sp>
          <p:nvSpPr>
            <p:cNvPr id="258" name="TextBox 257"/>
            <p:cNvSpPr txBox="1"/>
            <p:nvPr/>
          </p:nvSpPr>
          <p:spPr>
            <a:xfrm>
              <a:off x="7254672" y="1121143"/>
              <a:ext cx="3196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</a:t>
              </a:r>
              <a:endPara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5" name="TextBox 264"/>
            <p:cNvSpPr txBox="1"/>
            <p:nvPr/>
          </p:nvSpPr>
          <p:spPr>
            <a:xfrm>
              <a:off x="7267960" y="1524554"/>
              <a:ext cx="3196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</a:t>
              </a:r>
            </a:p>
          </p:txBody>
        </p:sp>
        <p:sp>
          <p:nvSpPr>
            <p:cNvPr id="267" name="TextBox 266"/>
            <p:cNvSpPr txBox="1"/>
            <p:nvPr/>
          </p:nvSpPr>
          <p:spPr>
            <a:xfrm>
              <a:off x="7267960" y="1890869"/>
              <a:ext cx="3196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</a:t>
              </a:r>
              <a:endPara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8" name="TextBox 267"/>
            <p:cNvSpPr txBox="1"/>
            <p:nvPr/>
          </p:nvSpPr>
          <p:spPr>
            <a:xfrm>
              <a:off x="7281931" y="2649844"/>
              <a:ext cx="3196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</a:t>
              </a:r>
              <a:endPara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9" name="TextBox 268"/>
            <p:cNvSpPr txBox="1"/>
            <p:nvPr/>
          </p:nvSpPr>
          <p:spPr>
            <a:xfrm>
              <a:off x="7280545" y="3418437"/>
              <a:ext cx="3196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</a:t>
              </a:r>
            </a:p>
          </p:txBody>
        </p:sp>
        <p:sp>
          <p:nvSpPr>
            <p:cNvPr id="270" name="TextBox 269"/>
            <p:cNvSpPr txBox="1"/>
            <p:nvPr/>
          </p:nvSpPr>
          <p:spPr>
            <a:xfrm>
              <a:off x="7258902" y="2259799"/>
              <a:ext cx="3196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</a:t>
              </a:r>
              <a:endPara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83" name="Группа 282"/>
          <p:cNvGrpSpPr/>
          <p:nvPr/>
        </p:nvGrpSpPr>
        <p:grpSpPr>
          <a:xfrm>
            <a:off x="7654775" y="1133587"/>
            <a:ext cx="3861787" cy="392326"/>
            <a:chOff x="7654775" y="1133587"/>
            <a:chExt cx="3861787" cy="392326"/>
          </a:xfrm>
        </p:grpSpPr>
        <p:sp>
          <p:nvSpPr>
            <p:cNvPr id="249" name="Багетная рамка 248"/>
            <p:cNvSpPr/>
            <p:nvPr/>
          </p:nvSpPr>
          <p:spPr>
            <a:xfrm>
              <a:off x="7654775" y="1142823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3" name="Багетная рамка 272"/>
            <p:cNvSpPr/>
            <p:nvPr/>
          </p:nvSpPr>
          <p:spPr>
            <a:xfrm>
              <a:off x="8046039" y="1142823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4" name="Багетная рамка 273"/>
            <p:cNvSpPr/>
            <p:nvPr/>
          </p:nvSpPr>
          <p:spPr>
            <a:xfrm>
              <a:off x="8437173" y="1135618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5" name="Багетная рамка 274"/>
            <p:cNvSpPr/>
            <p:nvPr/>
          </p:nvSpPr>
          <p:spPr>
            <a:xfrm>
              <a:off x="8827913" y="1135618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6" name="Багетная рамка 275"/>
            <p:cNvSpPr/>
            <p:nvPr/>
          </p:nvSpPr>
          <p:spPr>
            <a:xfrm>
              <a:off x="9205785" y="1135618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7" name="Багетная рамка 276"/>
            <p:cNvSpPr/>
            <p:nvPr/>
          </p:nvSpPr>
          <p:spPr>
            <a:xfrm>
              <a:off x="9583434" y="1135618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78" name="Багетная рамка 277"/>
            <p:cNvSpPr/>
            <p:nvPr/>
          </p:nvSpPr>
          <p:spPr>
            <a:xfrm>
              <a:off x="9961306" y="1133587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9" name="Багетная рамка 278"/>
            <p:cNvSpPr/>
            <p:nvPr/>
          </p:nvSpPr>
          <p:spPr>
            <a:xfrm>
              <a:off x="10354364" y="1134410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1" name="Багетная рамка 280"/>
            <p:cNvSpPr/>
            <p:nvPr/>
          </p:nvSpPr>
          <p:spPr>
            <a:xfrm>
              <a:off x="10736455" y="1133587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2" name="Багетная рамка 281"/>
            <p:cNvSpPr/>
            <p:nvPr/>
          </p:nvSpPr>
          <p:spPr>
            <a:xfrm>
              <a:off x="11129527" y="1134410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5" name="Группа 284"/>
          <p:cNvGrpSpPr/>
          <p:nvPr/>
        </p:nvGrpSpPr>
        <p:grpSpPr>
          <a:xfrm>
            <a:off x="7641098" y="1119360"/>
            <a:ext cx="3861787" cy="392326"/>
            <a:chOff x="7654775" y="1133587"/>
            <a:chExt cx="3861787" cy="392326"/>
          </a:xfrm>
        </p:grpSpPr>
        <p:sp>
          <p:nvSpPr>
            <p:cNvPr id="286" name="Багетная рамка 285"/>
            <p:cNvSpPr/>
            <p:nvPr/>
          </p:nvSpPr>
          <p:spPr>
            <a:xfrm>
              <a:off x="7654775" y="1142823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5" name="Багетная рамка 294"/>
            <p:cNvSpPr/>
            <p:nvPr/>
          </p:nvSpPr>
          <p:spPr>
            <a:xfrm>
              <a:off x="8046039" y="1142823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6" name="Багетная рамка 295"/>
            <p:cNvSpPr/>
            <p:nvPr/>
          </p:nvSpPr>
          <p:spPr>
            <a:xfrm>
              <a:off x="8437173" y="1135618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8" name="Багетная рамка 297"/>
            <p:cNvSpPr/>
            <p:nvPr/>
          </p:nvSpPr>
          <p:spPr>
            <a:xfrm>
              <a:off x="8827913" y="1135618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9" name="Багетная рамка 308"/>
            <p:cNvSpPr/>
            <p:nvPr/>
          </p:nvSpPr>
          <p:spPr>
            <a:xfrm>
              <a:off x="9205785" y="1135618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0" name="Багетная рамка 309"/>
            <p:cNvSpPr/>
            <p:nvPr/>
          </p:nvSpPr>
          <p:spPr>
            <a:xfrm>
              <a:off x="9583434" y="1135618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3" name="Багетная рамка 312"/>
            <p:cNvSpPr/>
            <p:nvPr/>
          </p:nvSpPr>
          <p:spPr>
            <a:xfrm>
              <a:off x="9961306" y="1133587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4" name="Багетная рамка 313"/>
            <p:cNvSpPr/>
            <p:nvPr/>
          </p:nvSpPr>
          <p:spPr>
            <a:xfrm>
              <a:off x="10354364" y="1134410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5" name="Багетная рамка 314"/>
            <p:cNvSpPr/>
            <p:nvPr/>
          </p:nvSpPr>
          <p:spPr>
            <a:xfrm>
              <a:off x="10736455" y="1133587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6" name="Багетная рамка 315"/>
            <p:cNvSpPr/>
            <p:nvPr/>
          </p:nvSpPr>
          <p:spPr>
            <a:xfrm>
              <a:off x="11129527" y="1134410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317" name="Picture 4" descr="http://otyrar.kz/wp-content/uploads/2014/09/smajlik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5343" y="1086263"/>
            <a:ext cx="463249" cy="463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Скругленная прямоугольная выноска 31"/>
          <p:cNvSpPr/>
          <p:nvPr/>
        </p:nvSpPr>
        <p:spPr>
          <a:xfrm>
            <a:off x="1292022" y="5635108"/>
            <a:ext cx="9617616" cy="805542"/>
          </a:xfrm>
          <a:prstGeom prst="wedgeRoundRectCallout">
            <a:avLst>
              <a:gd name="adj1" fmla="val -20971"/>
              <a:gd name="adj2" fmla="val 52629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Место, где пересекаются улицы и дороги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4" name="Группа 33"/>
          <p:cNvGrpSpPr/>
          <p:nvPr/>
        </p:nvGrpSpPr>
        <p:grpSpPr>
          <a:xfrm>
            <a:off x="7647796" y="1110376"/>
            <a:ext cx="3806549" cy="416487"/>
            <a:chOff x="7647796" y="1110376"/>
            <a:chExt cx="3806549" cy="416487"/>
          </a:xfrm>
        </p:grpSpPr>
        <p:sp>
          <p:nvSpPr>
            <p:cNvPr id="33" name="TextBox 32"/>
            <p:cNvSpPr txBox="1"/>
            <p:nvPr/>
          </p:nvSpPr>
          <p:spPr>
            <a:xfrm>
              <a:off x="7647796" y="1121889"/>
              <a:ext cx="3474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endPara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7" name="TextBox 326"/>
            <p:cNvSpPr txBox="1"/>
            <p:nvPr/>
          </p:nvSpPr>
          <p:spPr>
            <a:xfrm>
              <a:off x="8044852" y="1125077"/>
              <a:ext cx="3474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</a:t>
              </a:r>
              <a:endPara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8" name="TextBox 327"/>
            <p:cNvSpPr txBox="1"/>
            <p:nvPr/>
          </p:nvSpPr>
          <p:spPr>
            <a:xfrm>
              <a:off x="8441162" y="1124500"/>
              <a:ext cx="3474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endPara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9" name="TextBox 328"/>
            <p:cNvSpPr txBox="1"/>
            <p:nvPr/>
          </p:nvSpPr>
          <p:spPr>
            <a:xfrm>
              <a:off x="8813754" y="1126753"/>
              <a:ext cx="3474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</a:t>
              </a:r>
              <a:endPara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0" name="TextBox 329"/>
            <p:cNvSpPr txBox="1"/>
            <p:nvPr/>
          </p:nvSpPr>
          <p:spPr>
            <a:xfrm>
              <a:off x="9197725" y="1114961"/>
              <a:ext cx="3474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</a:t>
              </a:r>
              <a:endPara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1" name="TextBox 330"/>
            <p:cNvSpPr txBox="1"/>
            <p:nvPr/>
          </p:nvSpPr>
          <p:spPr>
            <a:xfrm>
              <a:off x="9582442" y="1119977"/>
              <a:ext cx="3474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endPara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2" name="TextBox 331"/>
            <p:cNvSpPr txBox="1"/>
            <p:nvPr/>
          </p:nvSpPr>
          <p:spPr>
            <a:xfrm>
              <a:off x="9954498" y="1110376"/>
              <a:ext cx="3474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</a:t>
              </a:r>
              <a:endPara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3" name="TextBox 332"/>
            <p:cNvSpPr txBox="1"/>
            <p:nvPr/>
          </p:nvSpPr>
          <p:spPr>
            <a:xfrm>
              <a:off x="10337462" y="1112782"/>
              <a:ext cx="3474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</a:t>
              </a:r>
              <a:endPara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4" name="TextBox 333"/>
            <p:cNvSpPr txBox="1"/>
            <p:nvPr/>
          </p:nvSpPr>
          <p:spPr>
            <a:xfrm>
              <a:off x="10721858" y="1112018"/>
              <a:ext cx="3474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</a:t>
              </a:r>
              <a:endPara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5" name="TextBox 334"/>
            <p:cNvSpPr txBox="1"/>
            <p:nvPr/>
          </p:nvSpPr>
          <p:spPr>
            <a:xfrm>
              <a:off x="11106869" y="1125077"/>
              <a:ext cx="3474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</a:t>
              </a:r>
              <a:endPara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337" name="Picture 4" descr="http://otyrar.kz/wp-content/uploads/2014/09/smajlik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1961" y="521758"/>
            <a:ext cx="463249" cy="463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Группа 5"/>
          <p:cNvGrpSpPr/>
          <p:nvPr/>
        </p:nvGrpSpPr>
        <p:grpSpPr>
          <a:xfrm>
            <a:off x="9920324" y="711637"/>
            <a:ext cx="410587" cy="3514820"/>
            <a:chOff x="9920324" y="711637"/>
            <a:chExt cx="410587" cy="3514820"/>
          </a:xfrm>
        </p:grpSpPr>
        <p:sp>
          <p:nvSpPr>
            <p:cNvPr id="232" name="Багетная рамка 231"/>
            <p:cNvSpPr/>
            <p:nvPr/>
          </p:nvSpPr>
          <p:spPr>
            <a:xfrm>
              <a:off x="9934718" y="711637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0" name="Багетная рамка 249"/>
            <p:cNvSpPr/>
            <p:nvPr/>
          </p:nvSpPr>
          <p:spPr>
            <a:xfrm>
              <a:off x="9934718" y="1520070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2" name="Багетная рамка 251"/>
            <p:cNvSpPr/>
            <p:nvPr/>
          </p:nvSpPr>
          <p:spPr>
            <a:xfrm>
              <a:off x="9943876" y="1903160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4" name="Багетная рамка 283"/>
            <p:cNvSpPr/>
            <p:nvPr/>
          </p:nvSpPr>
          <p:spPr>
            <a:xfrm>
              <a:off x="9934717" y="2284639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2" name="Багетная рамка 321"/>
            <p:cNvSpPr/>
            <p:nvPr/>
          </p:nvSpPr>
          <p:spPr>
            <a:xfrm>
              <a:off x="9934718" y="2667729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3" name="Багетная рамка 322"/>
            <p:cNvSpPr/>
            <p:nvPr/>
          </p:nvSpPr>
          <p:spPr>
            <a:xfrm>
              <a:off x="9934716" y="3053987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4" name="Багетная рамка 323"/>
            <p:cNvSpPr/>
            <p:nvPr/>
          </p:nvSpPr>
          <p:spPr>
            <a:xfrm>
              <a:off x="9929918" y="3445189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5" name="Багетная рамка 324"/>
            <p:cNvSpPr/>
            <p:nvPr/>
          </p:nvSpPr>
          <p:spPr>
            <a:xfrm>
              <a:off x="9920324" y="3843367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336" name="Picture 4" descr="http://otyrar.kz/wp-content/uploads/2014/09/smajlik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4498" y="294402"/>
            <a:ext cx="391985" cy="391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Блок-схема: альтернативный процесс 6"/>
          <p:cNvSpPr/>
          <p:nvPr/>
        </p:nvSpPr>
        <p:spPr>
          <a:xfrm>
            <a:off x="1292021" y="5621845"/>
            <a:ext cx="9637950" cy="788257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Место ожидания общественного транспорта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9934717" y="728926"/>
            <a:ext cx="379573" cy="3514551"/>
            <a:chOff x="9934717" y="728926"/>
            <a:chExt cx="379573" cy="3514551"/>
          </a:xfrm>
        </p:grpSpPr>
        <p:sp>
          <p:nvSpPr>
            <p:cNvPr id="8" name="TextBox 7"/>
            <p:cNvSpPr txBox="1"/>
            <p:nvPr/>
          </p:nvSpPr>
          <p:spPr>
            <a:xfrm>
              <a:off x="9954498" y="728926"/>
              <a:ext cx="32636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О</a:t>
              </a:r>
              <a:endPara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8" name="TextBox 337"/>
            <p:cNvSpPr txBox="1"/>
            <p:nvPr/>
          </p:nvSpPr>
          <p:spPr>
            <a:xfrm>
              <a:off x="9961306" y="1532778"/>
              <a:ext cx="35298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Т</a:t>
              </a:r>
              <a:endPara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9" name="TextBox 338"/>
            <p:cNvSpPr txBox="1"/>
            <p:nvPr/>
          </p:nvSpPr>
          <p:spPr>
            <a:xfrm>
              <a:off x="9970807" y="1906698"/>
              <a:ext cx="32327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А</a:t>
              </a:r>
            </a:p>
          </p:txBody>
        </p:sp>
        <p:sp>
          <p:nvSpPr>
            <p:cNvPr id="340" name="TextBox 339"/>
            <p:cNvSpPr txBox="1"/>
            <p:nvPr/>
          </p:nvSpPr>
          <p:spPr>
            <a:xfrm>
              <a:off x="9940686" y="2291785"/>
              <a:ext cx="3134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Н</a:t>
              </a:r>
            </a:p>
          </p:txBody>
        </p:sp>
        <p:sp>
          <p:nvSpPr>
            <p:cNvPr id="341" name="TextBox 340"/>
            <p:cNvSpPr txBox="1"/>
            <p:nvPr/>
          </p:nvSpPr>
          <p:spPr>
            <a:xfrm>
              <a:off x="9934717" y="2662588"/>
              <a:ext cx="33323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О</a:t>
              </a:r>
            </a:p>
          </p:txBody>
        </p:sp>
        <p:sp>
          <p:nvSpPr>
            <p:cNvPr id="342" name="TextBox 341"/>
            <p:cNvSpPr txBox="1"/>
            <p:nvPr/>
          </p:nvSpPr>
          <p:spPr>
            <a:xfrm>
              <a:off x="9961305" y="3033726"/>
              <a:ext cx="30664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В</a:t>
              </a:r>
            </a:p>
          </p:txBody>
        </p:sp>
        <p:sp>
          <p:nvSpPr>
            <p:cNvPr id="343" name="TextBox 342"/>
            <p:cNvSpPr txBox="1"/>
            <p:nvPr/>
          </p:nvSpPr>
          <p:spPr>
            <a:xfrm>
              <a:off x="9961307" y="3458947"/>
              <a:ext cx="3066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К</a:t>
              </a:r>
            </a:p>
          </p:txBody>
        </p:sp>
        <p:sp>
          <p:nvSpPr>
            <p:cNvPr id="344" name="TextBox 343"/>
            <p:cNvSpPr txBox="1"/>
            <p:nvPr/>
          </p:nvSpPr>
          <p:spPr>
            <a:xfrm>
              <a:off x="9947629" y="3843367"/>
              <a:ext cx="27943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А</a:t>
              </a: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10719834" y="735508"/>
            <a:ext cx="403656" cy="1918305"/>
            <a:chOff x="10719834" y="735508"/>
            <a:chExt cx="403656" cy="1918305"/>
          </a:xfrm>
        </p:grpSpPr>
        <p:sp>
          <p:nvSpPr>
            <p:cNvPr id="345" name="Багетная рамка 344"/>
            <p:cNvSpPr/>
            <p:nvPr/>
          </p:nvSpPr>
          <p:spPr>
            <a:xfrm>
              <a:off x="10736454" y="735508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6" name="Багетная рамка 345"/>
            <p:cNvSpPr/>
            <p:nvPr/>
          </p:nvSpPr>
          <p:spPr>
            <a:xfrm>
              <a:off x="10719834" y="1493078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7" name="Багетная рамка 346"/>
            <p:cNvSpPr/>
            <p:nvPr/>
          </p:nvSpPr>
          <p:spPr>
            <a:xfrm>
              <a:off x="10736455" y="1881005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8" name="Багетная рамка 347"/>
            <p:cNvSpPr/>
            <p:nvPr/>
          </p:nvSpPr>
          <p:spPr>
            <a:xfrm>
              <a:off x="10733384" y="2270723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351" name="Picture 4" descr="http://otyrar.kz/wp-content/uploads/2014/09/smajlik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4053" y="335560"/>
            <a:ext cx="396111" cy="396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Блок-схема: альтернативный процесс 35"/>
          <p:cNvSpPr/>
          <p:nvPr/>
        </p:nvSpPr>
        <p:spPr>
          <a:xfrm>
            <a:off x="1233785" y="5607723"/>
            <a:ext cx="9660739" cy="788183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Дорога с твердым покрытием, предназначенная</a:t>
            </a:r>
          </a:p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ля автомобильного транспорта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8" name="Группа 37"/>
          <p:cNvGrpSpPr/>
          <p:nvPr/>
        </p:nvGrpSpPr>
        <p:grpSpPr>
          <a:xfrm>
            <a:off x="10705447" y="719250"/>
            <a:ext cx="404366" cy="1950393"/>
            <a:chOff x="10705447" y="719250"/>
            <a:chExt cx="404366" cy="1950393"/>
          </a:xfrm>
        </p:grpSpPr>
        <p:sp>
          <p:nvSpPr>
            <p:cNvPr id="37" name="TextBox 36"/>
            <p:cNvSpPr txBox="1"/>
            <p:nvPr/>
          </p:nvSpPr>
          <p:spPr>
            <a:xfrm>
              <a:off x="10705447" y="719250"/>
              <a:ext cx="36371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Ш</a:t>
              </a:r>
              <a:endPara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2" name="TextBox 351"/>
            <p:cNvSpPr txBox="1"/>
            <p:nvPr/>
          </p:nvSpPr>
          <p:spPr>
            <a:xfrm>
              <a:off x="10745046" y="1488029"/>
              <a:ext cx="36371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С</a:t>
              </a:r>
            </a:p>
          </p:txBody>
        </p:sp>
        <p:sp>
          <p:nvSpPr>
            <p:cNvPr id="353" name="TextBox 352"/>
            <p:cNvSpPr txBox="1"/>
            <p:nvPr/>
          </p:nvSpPr>
          <p:spPr>
            <a:xfrm>
              <a:off x="10745046" y="1858995"/>
              <a:ext cx="36371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С</a:t>
              </a:r>
            </a:p>
          </p:txBody>
        </p:sp>
        <p:sp>
          <p:nvSpPr>
            <p:cNvPr id="354" name="TextBox 353"/>
            <p:cNvSpPr txBox="1"/>
            <p:nvPr/>
          </p:nvSpPr>
          <p:spPr>
            <a:xfrm>
              <a:off x="10746103" y="2269533"/>
              <a:ext cx="36371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Е</a:t>
              </a:r>
            </a:p>
          </p:txBody>
        </p:sp>
      </p:grpSp>
      <p:grpSp>
        <p:nvGrpSpPr>
          <p:cNvPr id="39" name="Группа 38"/>
          <p:cNvGrpSpPr/>
          <p:nvPr/>
        </p:nvGrpSpPr>
        <p:grpSpPr>
          <a:xfrm>
            <a:off x="8025072" y="2277276"/>
            <a:ext cx="2708312" cy="412622"/>
            <a:chOff x="8025072" y="2277276"/>
            <a:chExt cx="2708312" cy="412622"/>
          </a:xfrm>
        </p:grpSpPr>
        <p:sp>
          <p:nvSpPr>
            <p:cNvPr id="349" name="Багетная рамка 348"/>
            <p:cNvSpPr/>
            <p:nvPr/>
          </p:nvSpPr>
          <p:spPr>
            <a:xfrm>
              <a:off x="10310725" y="2277276"/>
              <a:ext cx="422659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5" name="Багетная рамка 354"/>
            <p:cNvSpPr/>
            <p:nvPr/>
          </p:nvSpPr>
          <p:spPr>
            <a:xfrm>
              <a:off x="9551007" y="2306808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6" name="Багетная рамка 355"/>
            <p:cNvSpPr/>
            <p:nvPr/>
          </p:nvSpPr>
          <p:spPr>
            <a:xfrm>
              <a:off x="9158165" y="2306808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7" name="Багетная рамка 356"/>
            <p:cNvSpPr/>
            <p:nvPr/>
          </p:nvSpPr>
          <p:spPr>
            <a:xfrm>
              <a:off x="8791674" y="2306808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8" name="Багетная рамка 357"/>
            <p:cNvSpPr/>
            <p:nvPr/>
          </p:nvSpPr>
          <p:spPr>
            <a:xfrm>
              <a:off x="8410464" y="2306808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9" name="Багетная рамка 358"/>
            <p:cNvSpPr/>
            <p:nvPr/>
          </p:nvSpPr>
          <p:spPr>
            <a:xfrm>
              <a:off x="8025072" y="2306808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360" name="Picture 4" descr="http://otyrar.kz/wp-content/uploads/2014/09/smajlik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6123" y="2325336"/>
            <a:ext cx="356239" cy="356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Блок-схема: альтернативный процесс 39"/>
          <p:cNvSpPr/>
          <p:nvPr/>
        </p:nvSpPr>
        <p:spPr>
          <a:xfrm>
            <a:off x="1287882" y="5633222"/>
            <a:ext cx="9582138" cy="806755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нашей стране установлено правостороннее …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2" name="Группа 41"/>
          <p:cNvGrpSpPr/>
          <p:nvPr/>
        </p:nvGrpSpPr>
        <p:grpSpPr>
          <a:xfrm>
            <a:off x="8046039" y="2282174"/>
            <a:ext cx="2692243" cy="427076"/>
            <a:chOff x="8046039" y="2282174"/>
            <a:chExt cx="2692243" cy="427076"/>
          </a:xfrm>
        </p:grpSpPr>
        <p:sp>
          <p:nvSpPr>
            <p:cNvPr id="41" name="TextBox 40"/>
            <p:cNvSpPr txBox="1"/>
            <p:nvPr/>
          </p:nvSpPr>
          <p:spPr>
            <a:xfrm>
              <a:off x="8046039" y="2295159"/>
              <a:ext cx="4036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Д</a:t>
              </a:r>
              <a:endPara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1" name="TextBox 360"/>
            <p:cNvSpPr txBox="1"/>
            <p:nvPr/>
          </p:nvSpPr>
          <p:spPr>
            <a:xfrm>
              <a:off x="8396736" y="2295159"/>
              <a:ext cx="34525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В</a:t>
              </a:r>
            </a:p>
          </p:txBody>
        </p:sp>
        <p:sp>
          <p:nvSpPr>
            <p:cNvPr id="362" name="TextBox 361"/>
            <p:cNvSpPr txBox="1"/>
            <p:nvPr/>
          </p:nvSpPr>
          <p:spPr>
            <a:xfrm>
              <a:off x="8797499" y="2309140"/>
              <a:ext cx="40732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И</a:t>
              </a:r>
            </a:p>
          </p:txBody>
        </p:sp>
        <p:sp>
          <p:nvSpPr>
            <p:cNvPr id="363" name="TextBox 362"/>
            <p:cNvSpPr txBox="1"/>
            <p:nvPr/>
          </p:nvSpPr>
          <p:spPr>
            <a:xfrm>
              <a:off x="9147389" y="2295159"/>
              <a:ext cx="4036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Ж</a:t>
              </a:r>
            </a:p>
          </p:txBody>
        </p:sp>
        <p:sp>
          <p:nvSpPr>
            <p:cNvPr id="364" name="TextBox 363"/>
            <p:cNvSpPr txBox="1"/>
            <p:nvPr/>
          </p:nvSpPr>
          <p:spPr>
            <a:xfrm>
              <a:off x="9545200" y="2295159"/>
              <a:ext cx="35889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Е</a:t>
              </a:r>
            </a:p>
          </p:txBody>
        </p:sp>
        <p:sp>
          <p:nvSpPr>
            <p:cNvPr id="365" name="TextBox 364"/>
            <p:cNvSpPr txBox="1"/>
            <p:nvPr/>
          </p:nvSpPr>
          <p:spPr>
            <a:xfrm>
              <a:off x="10334664" y="2282174"/>
              <a:ext cx="4036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И</a:t>
              </a:r>
            </a:p>
          </p:txBody>
        </p:sp>
      </p:grpSp>
      <p:pic>
        <p:nvPicPr>
          <p:cNvPr id="366" name="Picture 4" descr="http://otyrar.kz/wp-content/uploads/2014/09/smajlik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0185" y="1800846"/>
            <a:ext cx="463249" cy="463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Блок-схема: альтернативный процесс 42"/>
          <p:cNvSpPr/>
          <p:nvPr/>
        </p:nvSpPr>
        <p:spPr>
          <a:xfrm>
            <a:off x="1313608" y="5591712"/>
            <a:ext cx="9613225" cy="845714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 помощи чего инспектор дорожной полиции</a:t>
            </a:r>
          </a:p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егулирует дорожное движение?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4" name="Группа 43"/>
          <p:cNvGrpSpPr/>
          <p:nvPr/>
        </p:nvGrpSpPr>
        <p:grpSpPr>
          <a:xfrm>
            <a:off x="9163972" y="2678153"/>
            <a:ext cx="391146" cy="1180904"/>
            <a:chOff x="9163972" y="2678153"/>
            <a:chExt cx="391146" cy="1180904"/>
          </a:xfrm>
        </p:grpSpPr>
        <p:sp>
          <p:nvSpPr>
            <p:cNvPr id="367" name="Багетная рамка 366"/>
            <p:cNvSpPr/>
            <p:nvPr/>
          </p:nvSpPr>
          <p:spPr>
            <a:xfrm>
              <a:off x="9168083" y="2678153"/>
              <a:ext cx="387035" cy="412979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8" name="Багетная рамка 367"/>
            <p:cNvSpPr/>
            <p:nvPr/>
          </p:nvSpPr>
          <p:spPr>
            <a:xfrm>
              <a:off x="9168083" y="3091132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9" name="Багетная рамка 368"/>
            <p:cNvSpPr/>
            <p:nvPr/>
          </p:nvSpPr>
          <p:spPr>
            <a:xfrm>
              <a:off x="9163972" y="3475967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6" name="Группа 45"/>
          <p:cNvGrpSpPr/>
          <p:nvPr/>
        </p:nvGrpSpPr>
        <p:grpSpPr>
          <a:xfrm>
            <a:off x="9175908" y="2660366"/>
            <a:ext cx="359929" cy="1208303"/>
            <a:chOff x="9175908" y="2660366"/>
            <a:chExt cx="359929" cy="1208303"/>
          </a:xfrm>
        </p:grpSpPr>
        <p:sp>
          <p:nvSpPr>
            <p:cNvPr id="45" name="TextBox 44"/>
            <p:cNvSpPr txBox="1"/>
            <p:nvPr/>
          </p:nvSpPr>
          <p:spPr>
            <a:xfrm>
              <a:off x="9175908" y="2660366"/>
              <a:ext cx="33456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Е</a:t>
              </a:r>
              <a:endPara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0" name="TextBox 369"/>
            <p:cNvSpPr txBox="1"/>
            <p:nvPr/>
          </p:nvSpPr>
          <p:spPr>
            <a:xfrm>
              <a:off x="9201271" y="3085469"/>
              <a:ext cx="33456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З</a:t>
              </a:r>
            </a:p>
          </p:txBody>
        </p:sp>
        <p:sp>
          <p:nvSpPr>
            <p:cNvPr id="371" name="TextBox 370"/>
            <p:cNvSpPr txBox="1"/>
            <p:nvPr/>
          </p:nvSpPr>
          <p:spPr>
            <a:xfrm>
              <a:off x="9178709" y="3468559"/>
              <a:ext cx="35712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Л</a:t>
              </a:r>
            </a:p>
          </p:txBody>
        </p:sp>
      </p:grpSp>
      <p:grpSp>
        <p:nvGrpSpPr>
          <p:cNvPr id="47" name="Группа 46"/>
          <p:cNvGrpSpPr/>
          <p:nvPr/>
        </p:nvGrpSpPr>
        <p:grpSpPr>
          <a:xfrm>
            <a:off x="7989109" y="3810604"/>
            <a:ext cx="403956" cy="1541050"/>
            <a:chOff x="7989109" y="3810604"/>
            <a:chExt cx="403956" cy="1541050"/>
          </a:xfrm>
        </p:grpSpPr>
        <p:sp>
          <p:nvSpPr>
            <p:cNvPr id="299" name="Багетная рамка 298"/>
            <p:cNvSpPr/>
            <p:nvPr/>
          </p:nvSpPr>
          <p:spPr>
            <a:xfrm>
              <a:off x="8006030" y="4968564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6" name="Багетная рамка 325"/>
            <p:cNvSpPr/>
            <p:nvPr/>
          </p:nvSpPr>
          <p:spPr>
            <a:xfrm>
              <a:off x="7991077" y="4179757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2" name="Багетная рамка 371"/>
            <p:cNvSpPr/>
            <p:nvPr/>
          </p:nvSpPr>
          <p:spPr>
            <a:xfrm>
              <a:off x="7989109" y="3810604"/>
              <a:ext cx="387035" cy="383090"/>
            </a:xfrm>
            <a:prstGeom prst="beve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373" name="Picture 4" descr="http://otyrar.kz/wp-content/uploads/2014/09/smajlik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2362" y="3437219"/>
            <a:ext cx="356239" cy="356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Блок-схема: альтернативный процесс 47"/>
          <p:cNvSpPr/>
          <p:nvPr/>
        </p:nvSpPr>
        <p:spPr>
          <a:xfrm>
            <a:off x="1297305" y="5619959"/>
            <a:ext cx="9620148" cy="804320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Предупреждающий дорожный знак, 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расположенный вблизи школ и детских садов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0" name="Группа 49"/>
          <p:cNvGrpSpPr/>
          <p:nvPr/>
        </p:nvGrpSpPr>
        <p:grpSpPr>
          <a:xfrm>
            <a:off x="7989109" y="3777825"/>
            <a:ext cx="336927" cy="1565353"/>
            <a:chOff x="7989109" y="3777825"/>
            <a:chExt cx="336927" cy="1565353"/>
          </a:xfrm>
        </p:grpSpPr>
        <p:sp>
          <p:nvSpPr>
            <p:cNvPr id="49" name="TextBox 48"/>
            <p:cNvSpPr txBox="1"/>
            <p:nvPr/>
          </p:nvSpPr>
          <p:spPr>
            <a:xfrm>
              <a:off x="7989109" y="3777825"/>
              <a:ext cx="33692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Д</a:t>
              </a:r>
            </a:p>
          </p:txBody>
        </p:sp>
        <p:sp>
          <p:nvSpPr>
            <p:cNvPr id="374" name="TextBox 373"/>
            <p:cNvSpPr txBox="1"/>
            <p:nvPr/>
          </p:nvSpPr>
          <p:spPr>
            <a:xfrm>
              <a:off x="8032362" y="4145717"/>
              <a:ext cx="27999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Е</a:t>
              </a:r>
            </a:p>
          </p:txBody>
        </p:sp>
        <p:sp>
          <p:nvSpPr>
            <p:cNvPr id="375" name="TextBox 374"/>
            <p:cNvSpPr txBox="1"/>
            <p:nvPr/>
          </p:nvSpPr>
          <p:spPr>
            <a:xfrm>
              <a:off x="8018191" y="4943068"/>
              <a:ext cx="27999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И</a:t>
              </a:r>
            </a:p>
          </p:txBody>
        </p:sp>
      </p:grpSp>
      <p:sp>
        <p:nvSpPr>
          <p:cNvPr id="52" name="Блок-схема: альтернативный процесс 51"/>
          <p:cNvSpPr/>
          <p:nvPr/>
        </p:nvSpPr>
        <p:spPr>
          <a:xfrm>
            <a:off x="3115333" y="5608563"/>
            <a:ext cx="6227858" cy="762684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МОЛОДЦЫ!</a:t>
            </a: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 СПРАВИЛИСЬ С ЗАДАНИЕМ!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Управляющая кнопка: в конец 34">
            <a:hlinkClick r:id="" action="ppaction://hlinkshowjump?jump=lastslide" highlightClick="1"/>
          </p:cNvPr>
          <p:cNvSpPr/>
          <p:nvPr/>
        </p:nvSpPr>
        <p:spPr>
          <a:xfrm>
            <a:off x="11069157" y="6053070"/>
            <a:ext cx="637739" cy="398417"/>
          </a:xfrm>
          <a:prstGeom prst="actionButtonEnd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210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14:prism dir="r" isContent="1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0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1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10" presetClass="entr" presetSubtype="0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000"/>
                            </p:stCondLst>
                            <p:childTnLst>
                              <p:par>
                                <p:cTn id="9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10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000"/>
                            </p:stCondLst>
                            <p:childTnLst>
                              <p:par>
                                <p:cTn id="12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10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2000"/>
                            </p:stCondLst>
                            <p:childTnLst>
                              <p:par>
                                <p:cTn id="1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1000"/>
                            </p:stCondLst>
                            <p:childTnLst>
                              <p:par>
                                <p:cTn id="14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10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1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000"/>
                            </p:stCondLst>
                            <p:childTnLst>
                              <p:par>
                                <p:cTn id="16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10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2000"/>
                            </p:stCondLst>
                            <p:childTnLst>
                              <p:par>
                                <p:cTn id="17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1000"/>
                            </p:stCondLst>
                            <p:childTnLst>
                              <p:par>
                                <p:cTn id="18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1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2000"/>
                            </p:stCondLst>
                            <p:childTnLst>
                              <p:par>
                                <p:cTn id="19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10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10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1000"/>
                            </p:stCondLst>
                            <p:childTnLst>
                              <p:par>
                                <p:cTn id="20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6" dur="10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9" dur="10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2000"/>
                            </p:stCondLst>
                            <p:childTnLst>
                              <p:par>
                                <p:cTn id="2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10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2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5" dur="10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2000"/>
                            </p:stCondLst>
                            <p:childTnLst>
                              <p:par>
                                <p:cTn id="2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10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1000"/>
                            </p:stCondLst>
                            <p:childTnLst>
                              <p:par>
                                <p:cTn id="24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4" dur="10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2000"/>
                            </p:stCondLst>
                            <p:childTnLst>
                              <p:par>
                                <p:cTn id="2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100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>
                            <p:stCondLst>
                              <p:cond delay="1000"/>
                            </p:stCondLst>
                            <p:childTnLst>
                              <p:par>
                                <p:cTn id="26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3" dur="100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2000"/>
                            </p:stCondLst>
                            <p:childTnLst>
                              <p:par>
                                <p:cTn id="2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1" dur="10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1000"/>
                            </p:stCondLst>
                            <p:childTnLst>
                              <p:par>
                                <p:cTn id="28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2" dur="10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0" dur="10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1" dur="10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6" fill="hold">
                            <p:stCondLst>
                              <p:cond delay="2000"/>
                            </p:stCondLst>
                            <p:childTnLst>
                              <p:par>
                                <p:cTn id="30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9" dur="10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8" fill="hold">
                            <p:stCondLst>
                              <p:cond delay="1000"/>
                            </p:stCondLst>
                            <p:childTnLst>
                              <p:par>
                                <p:cTn id="31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0" dur="10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5" fill="hold">
                            <p:stCondLst>
                              <p:cond delay="2000"/>
                            </p:stCondLst>
                            <p:childTnLst>
                              <p:par>
                                <p:cTn id="3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8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</p:childTnLst>
        </p:cTn>
      </p:par>
    </p:tnLst>
    <p:bldLst>
      <p:bldP spid="85" grpId="0" animBg="1"/>
      <p:bldP spid="85" grpId="1" animBg="1"/>
      <p:bldP spid="1025" grpId="0" animBg="1"/>
      <p:bldP spid="1025" grpId="1" animBg="1"/>
      <p:bldP spid="1031" grpId="0" animBg="1"/>
      <p:bldP spid="1031" grpId="1" animBg="1"/>
      <p:bldP spid="1044" grpId="0" animBg="1"/>
      <p:bldP spid="1044" grpId="1" animBg="1"/>
      <p:bldP spid="2" grpId="0" animBg="1"/>
      <p:bldP spid="2" grpId="1" animBg="1"/>
      <p:bldP spid="18" grpId="0" animBg="1"/>
      <p:bldP spid="18" grpId="1" animBg="1"/>
      <p:bldP spid="21" grpId="0" animBg="1"/>
      <p:bldP spid="21" grpId="1" animBg="1"/>
      <p:bldP spid="24" grpId="0" animBg="1"/>
      <p:bldP spid="24" grpId="1" animBg="1"/>
      <p:bldP spid="29" grpId="0" animBg="1"/>
      <p:bldP spid="29" grpId="1" animBg="1"/>
      <p:bldP spid="28" grpId="0" animBg="1"/>
      <p:bldP spid="28" grpId="1" animBg="1"/>
      <p:bldP spid="256" grpId="0" animBg="1"/>
      <p:bldP spid="256" grpId="1" animBg="1"/>
      <p:bldP spid="32" grpId="0" animBg="1"/>
      <p:bldP spid="32" grpId="1" animBg="1"/>
      <p:bldP spid="7" grpId="0" animBg="1"/>
      <p:bldP spid="7" grpId="1" animBg="1"/>
      <p:bldP spid="36" grpId="0" animBg="1"/>
      <p:bldP spid="36" grpId="1" animBg="1"/>
      <p:bldP spid="40" grpId="0" animBg="1"/>
      <p:bldP spid="40" grpId="1" animBg="1"/>
      <p:bldP spid="43" grpId="0" animBg="1"/>
      <p:bldP spid="43" grpId="1" animBg="1"/>
      <p:bldP spid="48" grpId="0" animBg="1"/>
      <p:bldP spid="48" grpId="1" animBg="1"/>
      <p:bldP spid="5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875764"/>
            <a:ext cx="10515600" cy="1419598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type="body" idx="1"/>
          </p:nvPr>
        </p:nvSpPr>
        <p:spPr>
          <a:xfrm>
            <a:off x="1750227" y="6107906"/>
            <a:ext cx="10515600" cy="15001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>
                <a:hlinkClick r:id="rId2"/>
              </a:rPr>
              <a:t>http://s019.radikal.ru/i641/1205/ </a:t>
            </a:r>
            <a:r>
              <a:rPr lang="en-US" sz="1800" dirty="0" err="1" smtClean="0">
                <a:hlinkClick r:id="rId2"/>
              </a:rPr>
              <a:t>ec</a:t>
            </a:r>
            <a:r>
              <a:rPr lang="en-US" sz="1800" dirty="0" smtClean="0">
                <a:hlinkClick r:id="rId2"/>
              </a:rPr>
              <a:t>/8476a5b6dc49.jpg</a:t>
            </a:r>
            <a:r>
              <a:rPr lang="ru-RU" sz="1800" dirty="0" smtClean="0"/>
              <a:t> -</a:t>
            </a:r>
            <a:r>
              <a:rPr lang="ru-RU" sz="1800" dirty="0" smtClean="0">
                <a:solidFill>
                  <a:schemeClr val="tx1"/>
                </a:solidFill>
              </a:rPr>
              <a:t>светофор</a:t>
            </a: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50227" y="5524240"/>
            <a:ext cx="76642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http://otyrar.kz/wp-content/uploads/2014/09/smajlik.jpg</a:t>
            </a:r>
            <a:r>
              <a:rPr lang="ru-RU" dirty="0" smtClean="0"/>
              <a:t> - смайлик</a:t>
            </a:r>
            <a:endParaRPr lang="ru-RU" dirty="0"/>
          </a:p>
        </p:txBody>
      </p:sp>
      <p:grpSp>
        <p:nvGrpSpPr>
          <p:cNvPr id="8" name="Группа 7"/>
          <p:cNvGrpSpPr>
            <a:grpSpLocks/>
          </p:cNvGrpSpPr>
          <p:nvPr/>
        </p:nvGrpSpPr>
        <p:grpSpPr bwMode="auto">
          <a:xfrm>
            <a:off x="301183" y="2183539"/>
            <a:ext cx="8215370" cy="1967098"/>
            <a:chOff x="-1032668" y="371930"/>
            <a:chExt cx="7925152" cy="2809871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-1032668" y="371930"/>
              <a:ext cx="7925152" cy="2110267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Monotype Corsiva" pitchFamily="66" charset="0"/>
                  <a:ea typeface="+mn-ea"/>
                  <a:cs typeface="+mn-cs"/>
                </a:rPr>
                <a:t>Автор шаблона  </a:t>
              </a:r>
              <a:r>
                <a:rPr kumimoji="0" lang="ru-RU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92D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Monotype Corsiva" pitchFamily="66" charset="0"/>
                  <a:ea typeface="+mn-ea"/>
                  <a:cs typeface="+mn-cs"/>
                </a:rPr>
                <a:t>-  Фокина </a:t>
              </a: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92D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Monotype Corsiva" pitchFamily="66" charset="0"/>
                  <a:ea typeface="+mn-ea"/>
                  <a:cs typeface="+mn-cs"/>
                </a:rPr>
                <a:t>Лидия Петровна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92D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Monotype Corsiva" pitchFamily="66" charset="0"/>
                  <a:ea typeface="+mn-ea"/>
                  <a:cs typeface="+mn-cs"/>
                </a:rPr>
                <a:t>учитель начальных классов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92D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Monotype Corsiva" pitchFamily="66" charset="0"/>
                  <a:ea typeface="+mn-ea"/>
                  <a:cs typeface="+mn-cs"/>
                </a:rPr>
                <a:t>МКОУ «СОШ ст. Евсино»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92D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Monotype Corsiva" pitchFamily="66" charset="0"/>
                  <a:ea typeface="+mn-ea"/>
                  <a:cs typeface="+mn-cs"/>
                </a:rPr>
                <a:t>Искитимского</a:t>
              </a: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92D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Monotype Corsiva" pitchFamily="66" charset="0"/>
                  <a:ea typeface="+mn-ea"/>
                  <a:cs typeface="+mn-cs"/>
                </a:rPr>
                <a:t> района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92D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Monotype Corsiva" pitchFamily="66" charset="0"/>
                  <a:ea typeface="+mn-ea"/>
                  <a:cs typeface="+mn-cs"/>
                </a:rPr>
                <a:t>Новосибирской области</a:t>
              </a: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Прямоугольник 9"/>
            <p:cNvSpPr>
              <a:spLocks noChangeArrowheads="1"/>
            </p:cNvSpPr>
            <p:nvPr/>
          </p:nvSpPr>
          <p:spPr bwMode="auto">
            <a:xfrm>
              <a:off x="1115656" y="2534166"/>
              <a:ext cx="3628503" cy="6476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otype Corsiva" pitchFamily="66" charset="0"/>
                  <a:ea typeface="+mn-ea"/>
                  <a:cs typeface="+mn-cs"/>
                </a:rPr>
                <a:t>Сайт </a:t>
              </a: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otype Corsiva" pitchFamily="66" charset="0"/>
                  <a:ea typeface="+mn-ea"/>
                  <a:cs typeface="+mn-cs"/>
                  <a:hlinkClick r:id="rId4"/>
                </a:rPr>
                <a:t>http://linda6035.ucoz.ru/</a:t>
              </a:r>
              <a:r>
                <a:rPr kumimoji="0" lang="ru-RU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otype Corsiva" pitchFamily="66" charset="0"/>
                  <a:ea typeface="+mn-ea"/>
                  <a:cs typeface="+mn-cs"/>
                </a:rPr>
                <a:t>    </a:t>
              </a:r>
              <a:r>
                <a:rPr kumimoji="0" lang="ru-RU" sz="20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otype Corsiva" pitchFamily="66" charset="0"/>
                  <a:ea typeface="+mn-ea"/>
                  <a:cs typeface="+mn-cs"/>
                </a:rPr>
                <a:t>  </a:t>
              </a:r>
              <a:endPara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1750227" y="4262459"/>
            <a:ext cx="64214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fedsosh1.ucoz.ru/PDD/Kartinki/1362567576_pdd.jpg</a:t>
            </a:r>
            <a:r>
              <a:rPr lang="ru-RU" dirty="0"/>
              <a:t> </a:t>
            </a:r>
            <a:r>
              <a:rPr lang="ru-RU" dirty="0" smtClean="0"/>
              <a:t>- дети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949261" y="875764"/>
            <a:ext cx="61174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</a:t>
            </a:r>
            <a:endParaRPr lang="ru-RU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50226" y="4689417"/>
            <a:ext cx="959722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en-US" dirty="0">
                <a:hlinkClick r:id="rId6"/>
              </a:rPr>
              <a:t>http://</a:t>
            </a:r>
            <a:r>
              <a:rPr lang="en-US" dirty="0" smtClean="0">
                <a:hlinkClick r:id="rId6"/>
              </a:rPr>
              <a:t>img-fotki.yandex.ru/get/6619/28648127.26/0_812dd_f8ef2ab8_L.jpg</a:t>
            </a:r>
            <a:r>
              <a:rPr lang="ru-RU" dirty="0" smtClean="0"/>
              <a:t> - светофор на 2 слайде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7341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14:prism dir="r" isContent="1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0000"/>
        </a:solidFill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Другая 2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8080"/>
      </a:accent1>
      <a:accent2>
        <a:srgbClr val="990000"/>
      </a:accent2>
      <a:accent3>
        <a:srgbClr val="FFFF00"/>
      </a:accent3>
      <a:accent4>
        <a:srgbClr val="006600"/>
      </a:accent4>
      <a:accent5>
        <a:srgbClr val="0000FF"/>
      </a:accent5>
      <a:accent6>
        <a:srgbClr val="FF0000"/>
      </a:accent6>
      <a:hlink>
        <a:srgbClr val="92D050"/>
      </a:hlink>
      <a:folHlink>
        <a:srgbClr val="0066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1101</TotalTime>
  <Words>330</Words>
  <Application>Microsoft Office PowerPoint</Application>
  <PresentationFormat>Широкоэкранный</PresentationFormat>
  <Paragraphs>158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Monotype Corsiva</vt:lpstr>
      <vt:lpstr>Times New Roman</vt:lpstr>
      <vt:lpstr>Тема Office</vt:lpstr>
      <vt:lpstr>1_Тема Office</vt:lpstr>
      <vt:lpstr> ПРАВИЛА  ДОРОЖНОГО  ДВИЖЕНИЯ   КРОССВОРД</vt:lpstr>
      <vt:lpstr>Презентация PowerPoint</vt:lpstr>
      <vt:lpstr>Презентация PowerPoint</vt:lpstr>
      <vt:lpstr>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Intel</dc:creator>
  <cp:lastModifiedBy>Кан-Демир</cp:lastModifiedBy>
  <cp:revision>106</cp:revision>
  <dcterms:created xsi:type="dcterms:W3CDTF">2015-02-10T14:44:36Z</dcterms:created>
  <dcterms:modified xsi:type="dcterms:W3CDTF">2016-02-12T03:02:08Z</dcterms:modified>
</cp:coreProperties>
</file>